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53" r:id="rId4"/>
  </p:sldMasterIdLst>
  <p:notesMasterIdLst>
    <p:notesMasterId r:id="rId31"/>
  </p:notesMasterIdLst>
  <p:handoutMasterIdLst>
    <p:handoutMasterId r:id="rId32"/>
  </p:handoutMasterIdLst>
  <p:sldIdLst>
    <p:sldId id="488" r:id="rId5"/>
    <p:sldId id="449" r:id="rId6"/>
    <p:sldId id="450" r:id="rId7"/>
    <p:sldId id="451" r:id="rId8"/>
    <p:sldId id="473" r:id="rId9"/>
    <p:sldId id="474" r:id="rId10"/>
    <p:sldId id="461" r:id="rId11"/>
    <p:sldId id="462" r:id="rId12"/>
    <p:sldId id="463" r:id="rId13"/>
    <p:sldId id="465" r:id="rId14"/>
    <p:sldId id="464" r:id="rId15"/>
    <p:sldId id="475" r:id="rId16"/>
    <p:sldId id="471" r:id="rId17"/>
    <p:sldId id="470" r:id="rId18"/>
    <p:sldId id="479" r:id="rId19"/>
    <p:sldId id="480" r:id="rId20"/>
    <p:sldId id="481" r:id="rId21"/>
    <p:sldId id="458" r:id="rId22"/>
    <p:sldId id="482" r:id="rId23"/>
    <p:sldId id="486" r:id="rId24"/>
    <p:sldId id="476" r:id="rId25"/>
    <p:sldId id="487" r:id="rId26"/>
    <p:sldId id="483" r:id="rId27"/>
    <p:sldId id="484" r:id="rId28"/>
    <p:sldId id="485" r:id="rId29"/>
    <p:sldId id="437"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6E0"/>
    <a:srgbClr val="0C4046"/>
    <a:srgbClr val="41818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2" autoAdjust="0"/>
    <p:restoredTop sz="95394" autoAdjust="0"/>
  </p:normalViewPr>
  <p:slideViewPr>
    <p:cSldViewPr snapToGrid="0">
      <p:cViewPr varScale="1">
        <p:scale>
          <a:sx n="98" d="100"/>
          <a:sy n="98" d="100"/>
        </p:scale>
        <p:origin x="2322" y="312"/>
      </p:cViewPr>
      <p:guideLst/>
    </p:cSldViewPr>
  </p:slideViewPr>
  <p:outlineViewPr>
    <p:cViewPr>
      <p:scale>
        <a:sx n="33" d="100"/>
        <a:sy n="33" d="100"/>
      </p:scale>
      <p:origin x="0" y="-17146"/>
    </p:cViewPr>
  </p:outlineViewPr>
  <p:notesTextViewPr>
    <p:cViewPr>
      <p:scale>
        <a:sx n="1" d="1"/>
        <a:sy n="1" d="1"/>
      </p:scale>
      <p:origin x="0" y="0"/>
    </p:cViewPr>
  </p:notesTextViewPr>
  <p:sorterViewPr>
    <p:cViewPr varScale="1">
      <p:scale>
        <a:sx n="1" d="1"/>
        <a:sy n="1" d="1"/>
      </p:scale>
      <p:origin x="0" y="-871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7/14/2025</a:t>
            </a:fld>
            <a:endParaRPr lang="en-US" dirty="0"/>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dirty="0"/>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7/14/2025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3BD32-C623-FF8F-DD22-5446B2CC67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9E3F0-0B20-0173-F530-DCFA79B18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7417B-4924-B528-CD50-BA7DFAE4BD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2D173A-0645-C684-A943-DD13812A85C0}"/>
              </a:ext>
            </a:extLst>
          </p:cNvPr>
          <p:cNvSpPr>
            <a:spLocks noGrp="1"/>
          </p:cNvSpPr>
          <p:nvPr>
            <p:ph type="sldNum" sz="quarter" idx="5"/>
          </p:nvPr>
        </p:nvSpPr>
        <p:spPr/>
        <p:txBody>
          <a:bodyPr/>
          <a:lstStyle/>
          <a:p>
            <a:fld id="{32BF9438-3EEF-4192-9815-F6F44770AEF7}" type="slidenum">
              <a:rPr lang="en-US" smtClean="0"/>
              <a:t>1</a:t>
            </a:fld>
            <a:endParaRPr lang="en-US" dirty="0"/>
          </a:p>
        </p:txBody>
      </p:sp>
    </p:spTree>
    <p:extLst>
      <p:ext uri="{BB962C8B-B14F-4D97-AF65-F5344CB8AC3E}">
        <p14:creationId xmlns:p14="http://schemas.microsoft.com/office/powerpoint/2010/main" val="1617883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3B327-9972-0CF1-A2C1-9E376A903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33500-AF56-8A5C-26B6-06C1CF3AC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645D9-77C3-284B-E200-DE09B6038A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C152C6-D3AA-A964-B9DB-8FE3917EC1C7}"/>
              </a:ext>
            </a:extLst>
          </p:cNvPr>
          <p:cNvSpPr>
            <a:spLocks noGrp="1"/>
          </p:cNvSpPr>
          <p:nvPr>
            <p:ph type="sldNum" sz="quarter" idx="5"/>
          </p:nvPr>
        </p:nvSpPr>
        <p:spPr/>
        <p:txBody>
          <a:bodyPr/>
          <a:lstStyle/>
          <a:p>
            <a:fld id="{32BF9438-3EEF-4192-9815-F6F44770AEF7}" type="slidenum">
              <a:rPr lang="en-US" smtClean="0"/>
              <a:t>10</a:t>
            </a:fld>
            <a:endParaRPr lang="en-US" dirty="0"/>
          </a:p>
        </p:txBody>
      </p:sp>
    </p:spTree>
    <p:extLst>
      <p:ext uri="{BB962C8B-B14F-4D97-AF65-F5344CB8AC3E}">
        <p14:creationId xmlns:p14="http://schemas.microsoft.com/office/powerpoint/2010/main" val="2351761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E7743-169B-C210-9337-23756931E2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B53D4D-3314-FADC-60D7-9A6246C94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7CC0B9-46C9-A619-BD2F-2F5F32EBA8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20A7E5-752D-9D5B-1B5F-163E7DD67A81}"/>
              </a:ext>
            </a:extLst>
          </p:cNvPr>
          <p:cNvSpPr>
            <a:spLocks noGrp="1"/>
          </p:cNvSpPr>
          <p:nvPr>
            <p:ph type="sldNum" sz="quarter" idx="5"/>
          </p:nvPr>
        </p:nvSpPr>
        <p:spPr/>
        <p:txBody>
          <a:bodyPr/>
          <a:lstStyle/>
          <a:p>
            <a:fld id="{32BF9438-3EEF-4192-9815-F6F44770AEF7}" type="slidenum">
              <a:rPr lang="en-US" smtClean="0"/>
              <a:t>11</a:t>
            </a:fld>
            <a:endParaRPr lang="en-US" dirty="0"/>
          </a:p>
        </p:txBody>
      </p:sp>
    </p:spTree>
    <p:extLst>
      <p:ext uri="{BB962C8B-B14F-4D97-AF65-F5344CB8AC3E}">
        <p14:creationId xmlns:p14="http://schemas.microsoft.com/office/powerpoint/2010/main" val="260235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16D06-F8A3-4F47-F61E-9C68341570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6CDEC-1D4E-E97F-AD55-2BB127A83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87F5E-0F92-286C-279F-292924F05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7B6814-F4C0-1768-1A16-41947529A85E}"/>
              </a:ext>
            </a:extLst>
          </p:cNvPr>
          <p:cNvSpPr>
            <a:spLocks noGrp="1"/>
          </p:cNvSpPr>
          <p:nvPr>
            <p:ph type="sldNum" sz="quarter" idx="5"/>
          </p:nvPr>
        </p:nvSpPr>
        <p:spPr/>
        <p:txBody>
          <a:bodyPr/>
          <a:lstStyle/>
          <a:p>
            <a:fld id="{32BF9438-3EEF-4192-9815-F6F44770AEF7}" type="slidenum">
              <a:rPr lang="en-US" smtClean="0"/>
              <a:t>12</a:t>
            </a:fld>
            <a:endParaRPr lang="en-US" dirty="0"/>
          </a:p>
        </p:txBody>
      </p:sp>
    </p:spTree>
    <p:extLst>
      <p:ext uri="{BB962C8B-B14F-4D97-AF65-F5344CB8AC3E}">
        <p14:creationId xmlns:p14="http://schemas.microsoft.com/office/powerpoint/2010/main" val="951131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AC81F-A55B-5E2C-A154-75CA2C910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0332B-FE12-CD8E-1770-9ED154487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2074F-B89B-2454-089E-D4A7C3396A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196830-6CCB-5856-4748-E7C53CF57284}"/>
              </a:ext>
            </a:extLst>
          </p:cNvPr>
          <p:cNvSpPr>
            <a:spLocks noGrp="1"/>
          </p:cNvSpPr>
          <p:nvPr>
            <p:ph type="sldNum" sz="quarter" idx="5"/>
          </p:nvPr>
        </p:nvSpPr>
        <p:spPr/>
        <p:txBody>
          <a:bodyPr/>
          <a:lstStyle/>
          <a:p>
            <a:fld id="{32BF9438-3EEF-4192-9815-F6F44770AEF7}" type="slidenum">
              <a:rPr lang="en-US" smtClean="0"/>
              <a:t>13</a:t>
            </a:fld>
            <a:endParaRPr lang="en-US" dirty="0"/>
          </a:p>
        </p:txBody>
      </p:sp>
    </p:spTree>
    <p:extLst>
      <p:ext uri="{BB962C8B-B14F-4D97-AF65-F5344CB8AC3E}">
        <p14:creationId xmlns:p14="http://schemas.microsoft.com/office/powerpoint/2010/main" val="2622974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7E897-A0A6-74DA-BB49-58A9039CB8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16F3F4-6B44-C30B-7517-E8077FA7DB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734A7D-8480-8437-7AC5-B42BEC2ECD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F9FE5D-83CF-AF6C-8625-336A4FC321B5}"/>
              </a:ext>
            </a:extLst>
          </p:cNvPr>
          <p:cNvSpPr>
            <a:spLocks noGrp="1"/>
          </p:cNvSpPr>
          <p:nvPr>
            <p:ph type="sldNum" sz="quarter" idx="5"/>
          </p:nvPr>
        </p:nvSpPr>
        <p:spPr/>
        <p:txBody>
          <a:bodyPr/>
          <a:lstStyle/>
          <a:p>
            <a:fld id="{32BF9438-3EEF-4192-9815-F6F44770AEF7}" type="slidenum">
              <a:rPr lang="en-US" smtClean="0"/>
              <a:t>14</a:t>
            </a:fld>
            <a:endParaRPr lang="en-US" dirty="0"/>
          </a:p>
        </p:txBody>
      </p:sp>
    </p:spTree>
    <p:extLst>
      <p:ext uri="{BB962C8B-B14F-4D97-AF65-F5344CB8AC3E}">
        <p14:creationId xmlns:p14="http://schemas.microsoft.com/office/powerpoint/2010/main" val="2807376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2A350-3AB6-0039-0D76-67DC1993A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434491-6799-BFB2-EDA9-579A04EF8F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878BAC-F1D0-31F3-BBCF-F61A9E877D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A1B96B-74A6-4B06-3B4D-FFE644B4936F}"/>
              </a:ext>
            </a:extLst>
          </p:cNvPr>
          <p:cNvSpPr>
            <a:spLocks noGrp="1"/>
          </p:cNvSpPr>
          <p:nvPr>
            <p:ph type="sldNum" sz="quarter" idx="5"/>
          </p:nvPr>
        </p:nvSpPr>
        <p:spPr/>
        <p:txBody>
          <a:bodyPr/>
          <a:lstStyle/>
          <a:p>
            <a:fld id="{32BF9438-3EEF-4192-9815-F6F44770AEF7}" type="slidenum">
              <a:rPr lang="en-US" smtClean="0"/>
              <a:t>15</a:t>
            </a:fld>
            <a:endParaRPr lang="en-US" dirty="0"/>
          </a:p>
        </p:txBody>
      </p:sp>
    </p:spTree>
    <p:extLst>
      <p:ext uri="{BB962C8B-B14F-4D97-AF65-F5344CB8AC3E}">
        <p14:creationId xmlns:p14="http://schemas.microsoft.com/office/powerpoint/2010/main" val="203571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4C3F9-827B-16C7-E86D-5467D52FC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23704-0F49-CF2E-27B6-B393AE7BD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14680-FAD7-89CB-0B67-AAC58A63C6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D21AB2-96AF-3BA2-2F30-4232BF19E0D0}"/>
              </a:ext>
            </a:extLst>
          </p:cNvPr>
          <p:cNvSpPr>
            <a:spLocks noGrp="1"/>
          </p:cNvSpPr>
          <p:nvPr>
            <p:ph type="sldNum" sz="quarter" idx="5"/>
          </p:nvPr>
        </p:nvSpPr>
        <p:spPr/>
        <p:txBody>
          <a:bodyPr/>
          <a:lstStyle/>
          <a:p>
            <a:fld id="{32BF9438-3EEF-4192-9815-F6F44770AEF7}" type="slidenum">
              <a:rPr lang="en-US" smtClean="0"/>
              <a:t>16</a:t>
            </a:fld>
            <a:endParaRPr lang="en-US" dirty="0"/>
          </a:p>
        </p:txBody>
      </p:sp>
    </p:spTree>
    <p:extLst>
      <p:ext uri="{BB962C8B-B14F-4D97-AF65-F5344CB8AC3E}">
        <p14:creationId xmlns:p14="http://schemas.microsoft.com/office/powerpoint/2010/main" val="3764761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D482-37A2-5A63-6521-DF10D5215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375E3-598B-5B7D-F0ED-06017E44A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FCF09-AC61-43BC-EC03-A7D5BC5335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C2A05AB-01F5-1626-DBE9-6D7A147E5333}"/>
              </a:ext>
            </a:extLst>
          </p:cNvPr>
          <p:cNvSpPr>
            <a:spLocks noGrp="1"/>
          </p:cNvSpPr>
          <p:nvPr>
            <p:ph type="sldNum" sz="quarter" idx="5"/>
          </p:nvPr>
        </p:nvSpPr>
        <p:spPr/>
        <p:txBody>
          <a:bodyPr/>
          <a:lstStyle/>
          <a:p>
            <a:fld id="{32BF9438-3EEF-4192-9815-F6F44770AEF7}" type="slidenum">
              <a:rPr lang="en-US" smtClean="0"/>
              <a:t>17</a:t>
            </a:fld>
            <a:endParaRPr lang="en-US" dirty="0"/>
          </a:p>
        </p:txBody>
      </p:sp>
    </p:spTree>
    <p:extLst>
      <p:ext uri="{BB962C8B-B14F-4D97-AF65-F5344CB8AC3E}">
        <p14:creationId xmlns:p14="http://schemas.microsoft.com/office/powerpoint/2010/main" val="1520102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C98F8-CA25-05A7-ED5D-FEE4A6C8B5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20CEF-FEFC-DB77-AD56-AD0415744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0C9870-58AD-AB2B-2A09-E71E82D366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2F6071-3466-F1C8-7328-3913A1C0D24A}"/>
              </a:ext>
            </a:extLst>
          </p:cNvPr>
          <p:cNvSpPr>
            <a:spLocks noGrp="1"/>
          </p:cNvSpPr>
          <p:nvPr>
            <p:ph type="sldNum" sz="quarter" idx="5"/>
          </p:nvPr>
        </p:nvSpPr>
        <p:spPr/>
        <p:txBody>
          <a:bodyPr/>
          <a:lstStyle/>
          <a:p>
            <a:fld id="{32BF9438-3EEF-4192-9815-F6F44770AEF7}" type="slidenum">
              <a:rPr lang="en-US" smtClean="0"/>
              <a:t>18</a:t>
            </a:fld>
            <a:endParaRPr lang="en-US" dirty="0"/>
          </a:p>
        </p:txBody>
      </p:sp>
    </p:spTree>
    <p:extLst>
      <p:ext uri="{BB962C8B-B14F-4D97-AF65-F5344CB8AC3E}">
        <p14:creationId xmlns:p14="http://schemas.microsoft.com/office/powerpoint/2010/main" val="4259934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35795-BC4E-2C0D-48AC-A5B67F786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DAD314-C722-1FEA-2C36-7CD50327B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0CC4D0-0926-2BCC-FEF2-012688942B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7B7A01-FB0E-25A3-63CE-FBF137FD7A63}"/>
              </a:ext>
            </a:extLst>
          </p:cNvPr>
          <p:cNvSpPr>
            <a:spLocks noGrp="1"/>
          </p:cNvSpPr>
          <p:nvPr>
            <p:ph type="sldNum" sz="quarter" idx="5"/>
          </p:nvPr>
        </p:nvSpPr>
        <p:spPr/>
        <p:txBody>
          <a:bodyPr/>
          <a:lstStyle/>
          <a:p>
            <a:fld id="{32BF9438-3EEF-4192-9815-F6F44770AEF7}" type="slidenum">
              <a:rPr lang="en-US" smtClean="0"/>
              <a:t>19</a:t>
            </a:fld>
            <a:endParaRPr lang="en-US" dirty="0"/>
          </a:p>
        </p:txBody>
      </p:sp>
    </p:spTree>
    <p:extLst>
      <p:ext uri="{BB962C8B-B14F-4D97-AF65-F5344CB8AC3E}">
        <p14:creationId xmlns:p14="http://schemas.microsoft.com/office/powerpoint/2010/main" val="121504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AEAD6-1FFF-2F85-CAFB-F60628AC5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4D389-94C6-7093-13FC-E4BC935A6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4A7B2-6FF5-B22E-11A1-F4F44FABFE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F569F5-50ED-DEED-7FD7-44B7F3F8714A}"/>
              </a:ext>
            </a:extLst>
          </p:cNvPr>
          <p:cNvSpPr>
            <a:spLocks noGrp="1"/>
          </p:cNvSpPr>
          <p:nvPr>
            <p:ph type="sldNum" sz="quarter" idx="5"/>
          </p:nvPr>
        </p:nvSpPr>
        <p:spPr/>
        <p:txBody>
          <a:bodyPr/>
          <a:lstStyle/>
          <a:p>
            <a:fld id="{32BF9438-3EEF-4192-9815-F6F44770AEF7}" type="slidenum">
              <a:rPr lang="en-US" smtClean="0"/>
              <a:t>2</a:t>
            </a:fld>
            <a:endParaRPr lang="en-US" dirty="0"/>
          </a:p>
        </p:txBody>
      </p:sp>
    </p:spTree>
    <p:extLst>
      <p:ext uri="{BB962C8B-B14F-4D97-AF65-F5344CB8AC3E}">
        <p14:creationId xmlns:p14="http://schemas.microsoft.com/office/powerpoint/2010/main" val="2384708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9E5-CE57-6BAD-A8CF-9568DAB9C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7BD6E-FADB-8E54-019C-B443930A2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4D585-E77F-1C75-A825-82773C2561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C96F3B-CD29-CFFE-DF87-B82A9261C989}"/>
              </a:ext>
            </a:extLst>
          </p:cNvPr>
          <p:cNvSpPr>
            <a:spLocks noGrp="1"/>
          </p:cNvSpPr>
          <p:nvPr>
            <p:ph type="sldNum" sz="quarter" idx="5"/>
          </p:nvPr>
        </p:nvSpPr>
        <p:spPr/>
        <p:txBody>
          <a:bodyPr/>
          <a:lstStyle/>
          <a:p>
            <a:fld id="{32BF9438-3EEF-4192-9815-F6F44770AEF7}" type="slidenum">
              <a:rPr lang="en-US" smtClean="0"/>
              <a:t>20</a:t>
            </a:fld>
            <a:endParaRPr lang="en-US" dirty="0"/>
          </a:p>
        </p:txBody>
      </p:sp>
    </p:spTree>
    <p:extLst>
      <p:ext uri="{BB962C8B-B14F-4D97-AF65-F5344CB8AC3E}">
        <p14:creationId xmlns:p14="http://schemas.microsoft.com/office/powerpoint/2010/main" val="1536836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9B995-1025-BECA-D619-F2FFFADCF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8EF1B8-F1C8-8A98-A024-FBF6FC8CC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A76E7-9EFC-C8D7-4664-D5EEC43A61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8CD572-53D9-AC06-FDFD-F38A1CC42932}"/>
              </a:ext>
            </a:extLst>
          </p:cNvPr>
          <p:cNvSpPr>
            <a:spLocks noGrp="1"/>
          </p:cNvSpPr>
          <p:nvPr>
            <p:ph type="sldNum" sz="quarter" idx="5"/>
          </p:nvPr>
        </p:nvSpPr>
        <p:spPr/>
        <p:txBody>
          <a:bodyPr/>
          <a:lstStyle/>
          <a:p>
            <a:fld id="{32BF9438-3EEF-4192-9815-F6F44770AEF7}" type="slidenum">
              <a:rPr lang="en-US" smtClean="0"/>
              <a:t>21</a:t>
            </a:fld>
            <a:endParaRPr lang="en-US" dirty="0"/>
          </a:p>
        </p:txBody>
      </p:sp>
    </p:spTree>
    <p:extLst>
      <p:ext uri="{BB962C8B-B14F-4D97-AF65-F5344CB8AC3E}">
        <p14:creationId xmlns:p14="http://schemas.microsoft.com/office/powerpoint/2010/main" val="641623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075BF-F6B5-F738-B626-29CBEFF53B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B6C33-682B-A8CF-CA08-D305CFB53E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503E7D-692E-716C-B114-232113D014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CFF940-D5CE-6E60-0F0C-A474E9745BCC}"/>
              </a:ext>
            </a:extLst>
          </p:cNvPr>
          <p:cNvSpPr>
            <a:spLocks noGrp="1"/>
          </p:cNvSpPr>
          <p:nvPr>
            <p:ph type="sldNum" sz="quarter" idx="5"/>
          </p:nvPr>
        </p:nvSpPr>
        <p:spPr/>
        <p:txBody>
          <a:bodyPr/>
          <a:lstStyle/>
          <a:p>
            <a:fld id="{32BF9438-3EEF-4192-9815-F6F44770AEF7}" type="slidenum">
              <a:rPr lang="en-US" smtClean="0"/>
              <a:t>22</a:t>
            </a:fld>
            <a:endParaRPr lang="en-US" dirty="0"/>
          </a:p>
        </p:txBody>
      </p:sp>
    </p:spTree>
    <p:extLst>
      <p:ext uri="{BB962C8B-B14F-4D97-AF65-F5344CB8AC3E}">
        <p14:creationId xmlns:p14="http://schemas.microsoft.com/office/powerpoint/2010/main" val="3636512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88E80-613B-0428-3F90-25BDAAA7A9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15785-15E4-338C-D622-C0A243D90D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017C9E-2B3D-192F-DCB0-1E243FE2FC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A66C9C-E382-1C63-78D0-10F321258688}"/>
              </a:ext>
            </a:extLst>
          </p:cNvPr>
          <p:cNvSpPr>
            <a:spLocks noGrp="1"/>
          </p:cNvSpPr>
          <p:nvPr>
            <p:ph type="sldNum" sz="quarter" idx="5"/>
          </p:nvPr>
        </p:nvSpPr>
        <p:spPr/>
        <p:txBody>
          <a:bodyPr/>
          <a:lstStyle/>
          <a:p>
            <a:fld id="{32BF9438-3EEF-4192-9815-F6F44770AEF7}" type="slidenum">
              <a:rPr lang="en-US" smtClean="0"/>
              <a:t>23</a:t>
            </a:fld>
            <a:endParaRPr lang="en-US" dirty="0"/>
          </a:p>
        </p:txBody>
      </p:sp>
    </p:spTree>
    <p:extLst>
      <p:ext uri="{BB962C8B-B14F-4D97-AF65-F5344CB8AC3E}">
        <p14:creationId xmlns:p14="http://schemas.microsoft.com/office/powerpoint/2010/main" val="130551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1D154-E653-0194-DE4A-C8101F774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902796-120A-6E9C-CE5C-90295EC270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E1EFB-99F0-442F-7DE5-2D4F8663E4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441DF9-856F-43ED-5E05-E19B6DD1D0C8}"/>
              </a:ext>
            </a:extLst>
          </p:cNvPr>
          <p:cNvSpPr>
            <a:spLocks noGrp="1"/>
          </p:cNvSpPr>
          <p:nvPr>
            <p:ph type="sldNum" sz="quarter" idx="5"/>
          </p:nvPr>
        </p:nvSpPr>
        <p:spPr/>
        <p:txBody>
          <a:bodyPr/>
          <a:lstStyle/>
          <a:p>
            <a:fld id="{32BF9438-3EEF-4192-9815-F6F44770AEF7}" type="slidenum">
              <a:rPr lang="en-US" smtClean="0"/>
              <a:t>24</a:t>
            </a:fld>
            <a:endParaRPr lang="en-US" dirty="0"/>
          </a:p>
        </p:txBody>
      </p:sp>
    </p:spTree>
    <p:extLst>
      <p:ext uri="{BB962C8B-B14F-4D97-AF65-F5344CB8AC3E}">
        <p14:creationId xmlns:p14="http://schemas.microsoft.com/office/powerpoint/2010/main" val="1357231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9DE06-5879-152A-5221-C4A4010070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D550BE-1E0A-42FA-A7A6-9398EFB5B4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2E1684-2FD9-9150-B646-39FE65C328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2B07F5-FA80-16BB-DB1A-9DA947C2C68F}"/>
              </a:ext>
            </a:extLst>
          </p:cNvPr>
          <p:cNvSpPr>
            <a:spLocks noGrp="1"/>
          </p:cNvSpPr>
          <p:nvPr>
            <p:ph type="sldNum" sz="quarter" idx="5"/>
          </p:nvPr>
        </p:nvSpPr>
        <p:spPr/>
        <p:txBody>
          <a:bodyPr/>
          <a:lstStyle/>
          <a:p>
            <a:fld id="{32BF9438-3EEF-4192-9815-F6F44770AEF7}" type="slidenum">
              <a:rPr lang="en-US" smtClean="0"/>
              <a:t>25</a:t>
            </a:fld>
            <a:endParaRPr lang="en-US" dirty="0"/>
          </a:p>
        </p:txBody>
      </p:sp>
    </p:spTree>
    <p:extLst>
      <p:ext uri="{BB962C8B-B14F-4D97-AF65-F5344CB8AC3E}">
        <p14:creationId xmlns:p14="http://schemas.microsoft.com/office/powerpoint/2010/main" val="2677928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26</a:t>
            </a:fld>
            <a:endParaRPr lang="en-US" dirty="0"/>
          </a:p>
        </p:txBody>
      </p:sp>
    </p:spTree>
    <p:extLst>
      <p:ext uri="{BB962C8B-B14F-4D97-AF65-F5344CB8AC3E}">
        <p14:creationId xmlns:p14="http://schemas.microsoft.com/office/powerpoint/2010/main" val="1244630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2FF6D-E4FF-3699-8E3C-E2966758C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4F5092-0F32-E05C-3434-9B1628F2D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57E0D4-C493-E96D-2A61-8906174CBC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8A6FEB-D840-F330-5B76-40EAFB3842A5}"/>
              </a:ext>
            </a:extLst>
          </p:cNvPr>
          <p:cNvSpPr>
            <a:spLocks noGrp="1"/>
          </p:cNvSpPr>
          <p:nvPr>
            <p:ph type="sldNum" sz="quarter" idx="5"/>
          </p:nvPr>
        </p:nvSpPr>
        <p:spPr/>
        <p:txBody>
          <a:bodyPr/>
          <a:lstStyle/>
          <a:p>
            <a:fld id="{32BF9438-3EEF-4192-9815-F6F44770AEF7}" type="slidenum">
              <a:rPr lang="en-US" smtClean="0"/>
              <a:t>3</a:t>
            </a:fld>
            <a:endParaRPr lang="en-US" dirty="0"/>
          </a:p>
        </p:txBody>
      </p:sp>
    </p:spTree>
    <p:extLst>
      <p:ext uri="{BB962C8B-B14F-4D97-AF65-F5344CB8AC3E}">
        <p14:creationId xmlns:p14="http://schemas.microsoft.com/office/powerpoint/2010/main" val="249928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A7E9-776E-7D70-F0E2-1019AAC92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01DF7-EE76-D34E-A1B7-62A0CBA93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5C61EC-F065-EFEA-F6BF-5BAA466F4D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4F59E3-5181-C87E-A8B6-94CD46D7F09C}"/>
              </a:ext>
            </a:extLst>
          </p:cNvPr>
          <p:cNvSpPr>
            <a:spLocks noGrp="1"/>
          </p:cNvSpPr>
          <p:nvPr>
            <p:ph type="sldNum" sz="quarter" idx="5"/>
          </p:nvPr>
        </p:nvSpPr>
        <p:spPr/>
        <p:txBody>
          <a:bodyPr/>
          <a:lstStyle/>
          <a:p>
            <a:fld id="{32BF9438-3EEF-4192-9815-F6F44770AEF7}" type="slidenum">
              <a:rPr lang="en-US" smtClean="0"/>
              <a:t>4</a:t>
            </a:fld>
            <a:endParaRPr lang="en-US" dirty="0"/>
          </a:p>
        </p:txBody>
      </p:sp>
    </p:spTree>
    <p:extLst>
      <p:ext uri="{BB962C8B-B14F-4D97-AF65-F5344CB8AC3E}">
        <p14:creationId xmlns:p14="http://schemas.microsoft.com/office/powerpoint/2010/main" val="71012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AA5E-E7AE-3ADB-3F87-1C80501641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4A98A-4C82-A82C-B968-2019222E7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95D7E-D044-6859-986E-CAE235F9C1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5E3C67-9C3A-C20D-18F2-7F22D5C2F032}"/>
              </a:ext>
            </a:extLst>
          </p:cNvPr>
          <p:cNvSpPr>
            <a:spLocks noGrp="1"/>
          </p:cNvSpPr>
          <p:nvPr>
            <p:ph type="sldNum" sz="quarter" idx="5"/>
          </p:nvPr>
        </p:nvSpPr>
        <p:spPr/>
        <p:txBody>
          <a:bodyPr/>
          <a:lstStyle/>
          <a:p>
            <a:fld id="{32BF9438-3EEF-4192-9815-F6F44770AEF7}" type="slidenum">
              <a:rPr lang="en-US" smtClean="0"/>
              <a:t>5</a:t>
            </a:fld>
            <a:endParaRPr lang="en-US" dirty="0"/>
          </a:p>
        </p:txBody>
      </p:sp>
    </p:spTree>
    <p:extLst>
      <p:ext uri="{BB962C8B-B14F-4D97-AF65-F5344CB8AC3E}">
        <p14:creationId xmlns:p14="http://schemas.microsoft.com/office/powerpoint/2010/main" val="3507584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D2FAB-90FF-B096-3E5E-79E5B9C96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CD6DC-10EB-8E7D-6D84-88E8FF8483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D1C13-441C-5ABD-1B63-749241D6C0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05BD87-7A64-4C75-C738-96BE80C74A54}"/>
              </a:ext>
            </a:extLst>
          </p:cNvPr>
          <p:cNvSpPr>
            <a:spLocks noGrp="1"/>
          </p:cNvSpPr>
          <p:nvPr>
            <p:ph type="sldNum" sz="quarter" idx="5"/>
          </p:nvPr>
        </p:nvSpPr>
        <p:spPr/>
        <p:txBody>
          <a:bodyPr/>
          <a:lstStyle/>
          <a:p>
            <a:fld id="{32BF9438-3EEF-4192-9815-F6F44770AEF7}" type="slidenum">
              <a:rPr lang="en-US" smtClean="0"/>
              <a:t>6</a:t>
            </a:fld>
            <a:endParaRPr lang="en-US" dirty="0"/>
          </a:p>
        </p:txBody>
      </p:sp>
    </p:spTree>
    <p:extLst>
      <p:ext uri="{BB962C8B-B14F-4D97-AF65-F5344CB8AC3E}">
        <p14:creationId xmlns:p14="http://schemas.microsoft.com/office/powerpoint/2010/main" val="809679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35863-00EB-D048-1DC3-007B9770D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70087-3CD6-8A2E-C893-896988AD9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31643A-27FC-25E6-C272-E879DB35DE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46C0EB-FB86-DD1D-1C38-ED64388BE6D7}"/>
              </a:ext>
            </a:extLst>
          </p:cNvPr>
          <p:cNvSpPr>
            <a:spLocks noGrp="1"/>
          </p:cNvSpPr>
          <p:nvPr>
            <p:ph type="sldNum" sz="quarter" idx="5"/>
          </p:nvPr>
        </p:nvSpPr>
        <p:spPr/>
        <p:txBody>
          <a:bodyPr/>
          <a:lstStyle/>
          <a:p>
            <a:fld id="{32BF9438-3EEF-4192-9815-F6F44770AEF7}" type="slidenum">
              <a:rPr lang="en-US" smtClean="0"/>
              <a:t>7</a:t>
            </a:fld>
            <a:endParaRPr lang="en-US" dirty="0"/>
          </a:p>
        </p:txBody>
      </p:sp>
    </p:spTree>
    <p:extLst>
      <p:ext uri="{BB962C8B-B14F-4D97-AF65-F5344CB8AC3E}">
        <p14:creationId xmlns:p14="http://schemas.microsoft.com/office/powerpoint/2010/main" val="1285253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488CB-FEDB-5A16-D8D3-E77A03C1A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71813-F9B4-1517-2437-6F63F37E0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A22C8-BA1D-8E8D-E9B6-3276577E0E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3FA875-D2AA-E48A-42D6-55996C77DE6D}"/>
              </a:ext>
            </a:extLst>
          </p:cNvPr>
          <p:cNvSpPr>
            <a:spLocks noGrp="1"/>
          </p:cNvSpPr>
          <p:nvPr>
            <p:ph type="sldNum" sz="quarter" idx="5"/>
          </p:nvPr>
        </p:nvSpPr>
        <p:spPr/>
        <p:txBody>
          <a:bodyPr/>
          <a:lstStyle/>
          <a:p>
            <a:fld id="{32BF9438-3EEF-4192-9815-F6F44770AEF7}" type="slidenum">
              <a:rPr lang="en-US" smtClean="0"/>
              <a:t>8</a:t>
            </a:fld>
            <a:endParaRPr lang="en-US" dirty="0"/>
          </a:p>
        </p:txBody>
      </p:sp>
    </p:spTree>
    <p:extLst>
      <p:ext uri="{BB962C8B-B14F-4D97-AF65-F5344CB8AC3E}">
        <p14:creationId xmlns:p14="http://schemas.microsoft.com/office/powerpoint/2010/main" val="213240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43A12-A90A-DE03-156F-346DBF72F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9049A-72F2-0644-3669-DD657FC43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548F89-99C6-B347-0EAB-BC5701701A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DBBA6C-4B4E-F780-DCA4-78BB713EBEB1}"/>
              </a:ext>
            </a:extLst>
          </p:cNvPr>
          <p:cNvSpPr>
            <a:spLocks noGrp="1"/>
          </p:cNvSpPr>
          <p:nvPr>
            <p:ph type="sldNum" sz="quarter" idx="5"/>
          </p:nvPr>
        </p:nvSpPr>
        <p:spPr/>
        <p:txBody>
          <a:bodyPr/>
          <a:lstStyle/>
          <a:p>
            <a:fld id="{32BF9438-3EEF-4192-9815-F6F44770AEF7}" type="slidenum">
              <a:rPr lang="en-US" smtClean="0"/>
              <a:t>9</a:t>
            </a:fld>
            <a:endParaRPr lang="en-US" dirty="0"/>
          </a:p>
        </p:txBody>
      </p:sp>
    </p:spTree>
    <p:extLst>
      <p:ext uri="{BB962C8B-B14F-4D97-AF65-F5344CB8AC3E}">
        <p14:creationId xmlns:p14="http://schemas.microsoft.com/office/powerpoint/2010/main" val="3039831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sz="1000"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84955429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74633498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42921489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1929650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07174354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86656509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44366169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776159028"/>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62372475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10C35C-5361-BD30-EB79-01BD72158B57}"/>
              </a:ext>
              <a:ext uri="{C183D7F6-B498-43B3-948B-1728B52AA6E4}">
                <adec:decorative xmlns:adec="http://schemas.microsoft.com/office/drawing/2017/decorative" val="1"/>
              </a:ext>
            </a:extLst>
          </p:cNvPr>
          <p:cNvSpPr/>
          <p:nvPr userDrawn="1"/>
        </p:nvSpPr>
        <p:spPr>
          <a:xfrm rot="5400000">
            <a:off x="-2992038" y="2992045"/>
            <a:ext cx="6858000"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26">
            <a:extLst>
              <a:ext uri="{FF2B5EF4-FFF2-40B4-BE49-F238E27FC236}">
                <a16:creationId xmlns:a16="http://schemas.microsoft.com/office/drawing/2014/main" id="{948A7171-32A3-1CAC-DDFD-7C44DDAF06EA}"/>
              </a:ext>
              <a:ext uri="{C183D7F6-B498-43B3-948B-1728B52AA6E4}">
                <adec:decorative xmlns:adec="http://schemas.microsoft.com/office/drawing/2017/decorative" val="1"/>
              </a:ext>
            </a:extLst>
          </p:cNvPr>
          <p:cNvSpPr>
            <a:spLocks noChangeAspect="1"/>
          </p:cNvSpPr>
          <p:nvPr userDrawn="1"/>
        </p:nvSpPr>
        <p:spPr>
          <a:xfrm flipH="1" flipV="1">
            <a:off x="1" y="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7">
            <a:extLst>
              <a:ext uri="{FF2B5EF4-FFF2-40B4-BE49-F238E27FC236}">
                <a16:creationId xmlns:a16="http://schemas.microsoft.com/office/drawing/2014/main" id="{06FD5EAC-FAC4-CDB4-6AB8-809E940F0780}"/>
              </a:ext>
              <a:ext uri="{C183D7F6-B498-43B3-948B-1728B52AA6E4}">
                <adec:decorative xmlns:adec="http://schemas.microsoft.com/office/drawing/2017/decorative" val="1"/>
              </a:ext>
            </a:extLst>
          </p:cNvPr>
          <p:cNvSpPr/>
          <p:nvPr userDrawn="1"/>
        </p:nvSpPr>
        <p:spPr>
          <a:xfrm>
            <a:off x="8991644" y="3657688"/>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9">
            <a:extLst>
              <a:ext uri="{FF2B5EF4-FFF2-40B4-BE49-F238E27FC236}">
                <a16:creationId xmlns:a16="http://schemas.microsoft.com/office/drawing/2014/main" id="{6DA13352-25BC-FD28-A34C-DD204D5BF178}"/>
              </a:ext>
            </a:extLst>
          </p:cNvPr>
          <p:cNvSpPr>
            <a:spLocks noGrp="1"/>
          </p:cNvSpPr>
          <p:nvPr>
            <p:ph type="title" hasCustomPrompt="1"/>
          </p:nvPr>
        </p:nvSpPr>
        <p:spPr>
          <a:xfrm>
            <a:off x="1381748" y="246183"/>
            <a:ext cx="9525000" cy="1919521"/>
          </a:xfrm>
        </p:spPr>
        <p:txBody>
          <a:bodyPr>
            <a:normAutofit/>
          </a:bodyPr>
          <a:lstStyle>
            <a:lvl1pPr>
              <a:defRPr sz="3600">
                <a:solidFill>
                  <a:schemeClr val="accent2">
                    <a:lumMod val="75000"/>
                  </a:schemeClr>
                </a:solidFill>
              </a:defRPr>
            </a:lvl1pPr>
          </a:lstStyle>
          <a:p>
            <a:r>
              <a:rPr lang="en-US" dirty="0"/>
              <a:t>Click to add title</a:t>
            </a:r>
          </a:p>
        </p:txBody>
      </p:sp>
      <p:sp>
        <p:nvSpPr>
          <p:cNvPr id="12" name="Content Placeholder 11">
            <a:extLst>
              <a:ext uri="{FF2B5EF4-FFF2-40B4-BE49-F238E27FC236}">
                <a16:creationId xmlns:a16="http://schemas.microsoft.com/office/drawing/2014/main" id="{034108AC-4ED2-99E6-0212-0AC0802C553A}"/>
              </a:ext>
            </a:extLst>
          </p:cNvPr>
          <p:cNvSpPr>
            <a:spLocks noGrp="1"/>
          </p:cNvSpPr>
          <p:nvPr>
            <p:ph sz="quarter" idx="10" hasCustomPrompt="1"/>
          </p:nvPr>
        </p:nvSpPr>
        <p:spPr>
          <a:xfrm>
            <a:off x="1371600" y="2274033"/>
            <a:ext cx="9525000" cy="3317875"/>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641666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Ab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BA2562-20F9-9DC8-81EB-6ED26B24D7E3}"/>
              </a:ext>
              <a:ext uri="{C183D7F6-B498-43B3-948B-1728B52AA6E4}">
                <adec:decorative xmlns:adec="http://schemas.microsoft.com/office/drawing/2017/decorative" val="1"/>
              </a:ext>
            </a:extLst>
          </p:cNvPr>
          <p:cNvSpPr/>
          <p:nvPr userDrawn="1"/>
        </p:nvSpPr>
        <p:spPr>
          <a:xfrm>
            <a:off x="1" y="5983099"/>
            <a:ext cx="12192000" cy="87392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25">
            <a:extLst>
              <a:ext uri="{FF2B5EF4-FFF2-40B4-BE49-F238E27FC236}">
                <a16:creationId xmlns:a16="http://schemas.microsoft.com/office/drawing/2014/main" id="{369E878B-C75C-98DC-B694-2C40507C4945}"/>
              </a:ext>
              <a:ext uri="{C183D7F6-B498-43B3-948B-1728B52AA6E4}">
                <adec:decorative xmlns:adec="http://schemas.microsoft.com/office/drawing/2017/decorative" val="1"/>
              </a:ext>
            </a:extLst>
          </p:cNvPr>
          <p:cNvSpPr/>
          <p:nvPr userDrawn="1"/>
        </p:nvSpPr>
        <p:spPr>
          <a:xfrm>
            <a:off x="8991644" y="3657675"/>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DC03A063-67E0-718E-206C-6C807C20026A}"/>
              </a:ext>
              <a:ext uri="{C183D7F6-B498-43B3-948B-1728B52AA6E4}">
                <adec:decorative xmlns:adec="http://schemas.microsoft.com/office/drawing/2017/decorative" val="1"/>
              </a:ext>
            </a:extLst>
          </p:cNvPr>
          <p:cNvSpPr>
            <a:spLocks noChangeAspect="1"/>
          </p:cNvSpPr>
          <p:nvPr userDrawn="1"/>
        </p:nvSpPr>
        <p:spPr>
          <a:xfrm flipH="1" flipV="1">
            <a:off x="0" y="-5"/>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30">
            <a:extLst>
              <a:ext uri="{FF2B5EF4-FFF2-40B4-BE49-F238E27FC236}">
                <a16:creationId xmlns:a16="http://schemas.microsoft.com/office/drawing/2014/main" id="{6D86FEEF-2721-A616-B636-7C6F8B1B5D56}"/>
              </a:ext>
              <a:ext uri="{C183D7F6-B498-43B3-948B-1728B52AA6E4}">
                <adec:decorative xmlns:adec="http://schemas.microsoft.com/office/drawing/2017/decorative" val="1"/>
              </a:ext>
            </a:extLst>
          </p:cNvPr>
          <p:cNvSpPr>
            <a:spLocks noChangeAspect="1"/>
          </p:cNvSpPr>
          <p:nvPr userDrawn="1"/>
        </p:nvSpPr>
        <p:spPr>
          <a:xfrm rot="16200000" flipH="1" flipV="1">
            <a:off x="-433923" y="5546250"/>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Title 17">
            <a:extLst>
              <a:ext uri="{FF2B5EF4-FFF2-40B4-BE49-F238E27FC236}">
                <a16:creationId xmlns:a16="http://schemas.microsoft.com/office/drawing/2014/main" id="{4AC20A76-77DC-62F7-C0E5-66C03853B31E}"/>
              </a:ext>
            </a:extLst>
          </p:cNvPr>
          <p:cNvSpPr>
            <a:spLocks noGrp="1"/>
          </p:cNvSpPr>
          <p:nvPr>
            <p:ph type="title" hasCustomPrompt="1"/>
          </p:nvPr>
        </p:nvSpPr>
        <p:spPr>
          <a:xfrm>
            <a:off x="1371599" y="1478396"/>
            <a:ext cx="3710355" cy="3445297"/>
          </a:xfrm>
        </p:spPr>
        <p:txBody>
          <a:bodyPr>
            <a:normAutofit/>
          </a:bodyPr>
          <a:lstStyle>
            <a:lvl1pPr>
              <a:defRPr sz="3600">
                <a:solidFill>
                  <a:schemeClr val="accent2">
                    <a:lumMod val="75000"/>
                  </a:schemeClr>
                </a:solidFill>
              </a:defRPr>
            </a:lvl1pPr>
          </a:lstStyle>
          <a:p>
            <a:r>
              <a:rPr lang="en-US" dirty="0"/>
              <a:t>Click to add title</a:t>
            </a:r>
          </a:p>
        </p:txBody>
      </p:sp>
      <p:sp>
        <p:nvSpPr>
          <p:cNvPr id="20" name="Content Placeholder 19">
            <a:extLst>
              <a:ext uri="{FF2B5EF4-FFF2-40B4-BE49-F238E27FC236}">
                <a16:creationId xmlns:a16="http://schemas.microsoft.com/office/drawing/2014/main" id="{CF99A149-DEF4-9E0F-D0DE-E859DB6CA539}"/>
              </a:ext>
            </a:extLst>
          </p:cNvPr>
          <p:cNvSpPr>
            <a:spLocks noGrp="1"/>
          </p:cNvSpPr>
          <p:nvPr>
            <p:ph sz="quarter" idx="10" hasCustomPrompt="1"/>
          </p:nvPr>
        </p:nvSpPr>
        <p:spPr>
          <a:xfrm>
            <a:off x="5360465" y="1477963"/>
            <a:ext cx="5536135" cy="3446462"/>
          </a:xfrm>
        </p:spPr>
        <p:txBody>
          <a:bodyPr anchor="ctr">
            <a:normAutofit/>
          </a:bodyP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chemeClr val="bg1"/>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833775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7408297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1000"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465501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39805565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sz="1000" dirty="0"/>
          </a:p>
        </p:txBody>
      </p:sp>
      <p:sp>
        <p:nvSpPr>
          <p:cNvPr id="9" name="Slide Number Placeholder 8"/>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5811808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sz="1000" dirty="0"/>
          </a:p>
        </p:txBody>
      </p:sp>
      <p:sp>
        <p:nvSpPr>
          <p:cNvPr id="5" name="Slide Number Placeholder 4"/>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621956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sz="1000"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72656247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9824263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sz="1000"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12991518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sz="1000"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442405535"/>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2" r:id="rId18"/>
    <p:sldLayoutId id="2147484273" r:id="rId19"/>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48.jpeg"/><Relationship Id="rId5" Type="http://schemas.openxmlformats.org/officeDocument/2006/relationships/image" Target="../media/image50.jpeg"/><Relationship Id="rId4" Type="http://schemas.openxmlformats.org/officeDocument/2006/relationships/image" Target="../media/image49.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hyperlink" Target="https://www.kaggle.com/datasets/rahuldhanola/salesforce-sales-quota-data?resource=download" TargetMode="Externa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hemeOverride" Target="../theme/themeOverride2.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1199C-5CEB-17AC-CF4C-A5935CABF30E}"/>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F8575967-9D21-D6E3-5EF6-0B8D77525DBD}"/>
              </a:ext>
            </a:extLst>
          </p:cNvPr>
          <p:cNvPicPr>
            <a:picLocks noChangeAspect="1"/>
          </p:cNvPicPr>
          <p:nvPr/>
        </p:nvPicPr>
        <p:blipFill>
          <a:blip r:embed="rId3"/>
          <a:stretch>
            <a:fillRect/>
          </a:stretch>
        </p:blipFill>
        <p:spPr>
          <a:xfrm>
            <a:off x="13313" y="0"/>
            <a:ext cx="12165373" cy="6858000"/>
          </a:xfrm>
          <a:prstGeom prst="rect">
            <a:avLst/>
          </a:prstGeom>
        </p:spPr>
      </p:pic>
      <p:pic>
        <p:nvPicPr>
          <p:cNvPr id="19" name="Picture 18">
            <a:extLst>
              <a:ext uri="{FF2B5EF4-FFF2-40B4-BE49-F238E27FC236}">
                <a16:creationId xmlns:a16="http://schemas.microsoft.com/office/drawing/2014/main" id="{2445C0B6-C810-9C22-7593-C2F0A0847559}"/>
              </a:ext>
            </a:extLst>
          </p:cNvPr>
          <p:cNvPicPr>
            <a:picLocks noChangeAspect="1"/>
          </p:cNvPicPr>
          <p:nvPr/>
        </p:nvPicPr>
        <p:blipFill>
          <a:blip r:embed="rId4"/>
          <a:srcRect l="15489" r="11818" b="-1"/>
          <a:stretch>
            <a:fillRect/>
          </a:stretch>
        </p:blipFill>
        <p:spPr>
          <a:xfrm>
            <a:off x="465110" y="733684"/>
            <a:ext cx="3771872" cy="4628758"/>
          </a:xfrm>
          <a:prstGeom prst="roundRect">
            <a:avLst>
              <a:gd name="adj" fmla="val 1858"/>
            </a:avLst>
          </a:prstGeom>
          <a:effectLst>
            <a:outerShdw blurRad="50800" dist="50800" dir="5400000" algn="tl" rotWithShape="0">
              <a:srgbClr val="000000">
                <a:alpha val="43000"/>
              </a:srgbClr>
            </a:outerShdw>
          </a:effectLst>
        </p:spPr>
      </p:pic>
      <p:sp>
        <p:nvSpPr>
          <p:cNvPr id="20" name="Title 1">
            <a:extLst>
              <a:ext uri="{FF2B5EF4-FFF2-40B4-BE49-F238E27FC236}">
                <a16:creationId xmlns:a16="http://schemas.microsoft.com/office/drawing/2014/main" id="{56804252-005E-7ADA-59D7-1C19360F2E87}"/>
              </a:ext>
            </a:extLst>
          </p:cNvPr>
          <p:cNvSpPr>
            <a:spLocks noGrp="1"/>
          </p:cNvSpPr>
          <p:nvPr>
            <p:ph type="title"/>
          </p:nvPr>
        </p:nvSpPr>
        <p:spPr>
          <a:xfrm>
            <a:off x="8676222" y="0"/>
            <a:ext cx="3382297" cy="5690681"/>
          </a:xfrm>
        </p:spPr>
        <p:txBody>
          <a:bodyPr vert="horz" lIns="91440" tIns="45720" rIns="91440" bIns="45720" rtlCol="0" anchor="b">
            <a:normAutofit/>
          </a:bodyPr>
          <a:lstStyle/>
          <a:p>
            <a:pPr algn="l">
              <a:lnSpc>
                <a:spcPct val="90000"/>
              </a:lnSpc>
            </a:pPr>
            <a:r>
              <a:rPr lang="en-US" sz="4400" b="1" i="0" kern="1200" dirty="0">
                <a:solidFill>
                  <a:schemeClr val="bg2"/>
                </a:solidFill>
                <a:latin typeface="+mj-lt"/>
                <a:ea typeface="+mj-ea"/>
                <a:cs typeface="+mj-cs"/>
              </a:rPr>
              <a:t>Sales Predictive Analytics</a:t>
            </a: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br>
              <a:rPr lang="en-US" sz="1800" b="0" i="0" kern="1200" dirty="0">
                <a:solidFill>
                  <a:schemeClr val="bg2"/>
                </a:solidFill>
                <a:latin typeface="+mj-lt"/>
                <a:ea typeface="+mj-ea"/>
                <a:cs typeface="+mj-cs"/>
              </a:rPr>
            </a:br>
            <a:r>
              <a:rPr lang="en-US" sz="1800" b="0" i="0" kern="1200" dirty="0">
                <a:solidFill>
                  <a:schemeClr val="bg2"/>
                </a:solidFill>
                <a:latin typeface="+mj-lt"/>
                <a:ea typeface="+mj-ea"/>
                <a:cs typeface="+mj-cs"/>
              </a:rPr>
              <a:t>CHUA KEE SIONG (Rick)</a:t>
            </a:r>
            <a:br>
              <a:rPr lang="en-US" sz="1800" b="0" i="0" kern="1200" dirty="0">
                <a:solidFill>
                  <a:schemeClr val="bg2"/>
                </a:solidFill>
                <a:latin typeface="+mj-lt"/>
                <a:ea typeface="+mj-ea"/>
                <a:cs typeface="+mj-cs"/>
              </a:rPr>
            </a:br>
            <a:r>
              <a:rPr lang="en-US" sz="1800" b="0" i="0" kern="1200" dirty="0">
                <a:solidFill>
                  <a:schemeClr val="bg2"/>
                </a:solidFill>
                <a:latin typeface="+mj-lt"/>
                <a:ea typeface="+mj-ea"/>
                <a:cs typeface="+mj-cs"/>
              </a:rPr>
              <a:t>CAPSTONE AI &amp; MACHINE LEARNING DEVELOPER PROJECT</a:t>
            </a:r>
            <a:br>
              <a:rPr lang="en-US" sz="1800" b="0" i="0" kern="1200" dirty="0">
                <a:solidFill>
                  <a:schemeClr val="bg2"/>
                </a:solidFill>
                <a:latin typeface="+mj-lt"/>
                <a:ea typeface="+mj-ea"/>
                <a:cs typeface="+mj-cs"/>
              </a:rPr>
            </a:br>
            <a:endParaRPr lang="en-US" sz="1800" b="0" i="0" kern="1200" dirty="0">
              <a:solidFill>
                <a:schemeClr val="bg2"/>
              </a:solidFill>
              <a:latin typeface="+mj-lt"/>
              <a:ea typeface="+mj-ea"/>
              <a:cs typeface="+mj-cs"/>
            </a:endParaRPr>
          </a:p>
        </p:txBody>
      </p:sp>
      <p:sp>
        <p:nvSpPr>
          <p:cNvPr id="21" name="Title 1">
            <a:extLst>
              <a:ext uri="{FF2B5EF4-FFF2-40B4-BE49-F238E27FC236}">
                <a16:creationId xmlns:a16="http://schemas.microsoft.com/office/drawing/2014/main" id="{A33F57EC-3B89-276B-9851-39B5FAA7361D}"/>
              </a:ext>
            </a:extLst>
          </p:cNvPr>
          <p:cNvSpPr txBox="1">
            <a:spLocks/>
          </p:cNvSpPr>
          <p:nvPr/>
        </p:nvSpPr>
        <p:spPr bwMode="gray">
          <a:xfrm>
            <a:off x="465110" y="5646781"/>
            <a:ext cx="10599055" cy="1211219"/>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b="0" i="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4400" b="1" dirty="0">
                <a:solidFill>
                  <a:schemeClr val="bg2"/>
                </a:solidFill>
              </a:rPr>
              <a:t>Empowering Future Business Certainty</a:t>
            </a:r>
            <a:br>
              <a:rPr lang="en-US" sz="1800" dirty="0">
                <a:solidFill>
                  <a:schemeClr val="bg2"/>
                </a:solidFill>
              </a:rPr>
            </a:br>
            <a:endParaRPr lang="en-US" sz="1800" dirty="0">
              <a:solidFill>
                <a:schemeClr val="bg2"/>
              </a:solidFill>
            </a:endParaRPr>
          </a:p>
        </p:txBody>
      </p:sp>
      <p:sp>
        <p:nvSpPr>
          <p:cNvPr id="22" name="Slide Number Placeholder 1">
            <a:extLst>
              <a:ext uri="{FF2B5EF4-FFF2-40B4-BE49-F238E27FC236}">
                <a16:creationId xmlns:a16="http://schemas.microsoft.com/office/drawing/2014/main" id="{09EDE111-226D-DCA9-4264-5C2BF66082C9}"/>
              </a:ext>
            </a:extLst>
          </p:cNvPr>
          <p:cNvSpPr>
            <a:spLocks noGrp="1"/>
          </p:cNvSpPr>
          <p:nvPr>
            <p:ph type="sldNum" sz="quarter" idx="4"/>
          </p:nvPr>
        </p:nvSpPr>
        <p:spPr>
          <a:xfrm>
            <a:off x="11220320" y="6440477"/>
            <a:ext cx="838199" cy="304799"/>
          </a:xfrm>
        </p:spPr>
        <p:txBody>
          <a:bodyPr vert="horz" lIns="91440" tIns="45720" rIns="91440" bIns="45720" rtlCol="0" anchor="t">
            <a:normAutofit/>
          </a:bodyPr>
          <a:lstStyle/>
          <a:p>
            <a:pPr algn="r">
              <a:spcAft>
                <a:spcPts val="600"/>
              </a:spcAft>
            </a:pPr>
            <a:fld id="{08AB70BE-1769-45B8-85A6-0C837432C7E6}" type="slidenum">
              <a:rPr lang="en-US" sz="1000">
                <a:solidFill>
                  <a:srgbClr val="B31166"/>
                </a:solidFill>
                <a:latin typeface="+mn-lt"/>
              </a:rPr>
              <a:pPr algn="r">
                <a:spcAft>
                  <a:spcPts val="600"/>
                </a:spcAft>
              </a:pPr>
              <a:t>1</a:t>
            </a:fld>
            <a:endParaRPr lang="en-US" sz="1000" dirty="0">
              <a:solidFill>
                <a:srgbClr val="B31166"/>
              </a:solidFill>
              <a:latin typeface="+mn-lt"/>
            </a:endParaRPr>
          </a:p>
        </p:txBody>
      </p:sp>
    </p:spTree>
    <p:extLst>
      <p:ext uri="{BB962C8B-B14F-4D97-AF65-F5344CB8AC3E}">
        <p14:creationId xmlns:p14="http://schemas.microsoft.com/office/powerpoint/2010/main" val="40537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400"/>
                                        <p:tgtEl>
                                          <p:spTgt spid="20"/>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89D8D-6695-D079-280A-1AB9F95FD2D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2EC4E99-5D51-A928-C944-D6C02DF5B18E}"/>
              </a:ext>
            </a:extLst>
          </p:cNvPr>
          <p:cNvPicPr>
            <a:picLocks noChangeAspect="1"/>
          </p:cNvPicPr>
          <p:nvPr/>
        </p:nvPicPr>
        <p:blipFill>
          <a:blip r:embed="rId3"/>
          <a:stretch>
            <a:fillRect/>
          </a:stretch>
        </p:blipFill>
        <p:spPr>
          <a:xfrm>
            <a:off x="-1" y="0"/>
            <a:ext cx="12200793" cy="6857997"/>
          </a:xfrm>
          <a:prstGeom prst="rect">
            <a:avLst/>
          </a:prstGeom>
        </p:spPr>
      </p:pic>
      <p:graphicFrame>
        <p:nvGraphicFramePr>
          <p:cNvPr id="5" name="Content Placeholder 4">
            <a:extLst>
              <a:ext uri="{FF2B5EF4-FFF2-40B4-BE49-F238E27FC236}">
                <a16:creationId xmlns:a16="http://schemas.microsoft.com/office/drawing/2014/main" id="{06347E9D-76EC-E57E-4D3D-B0F7753E0098}"/>
              </a:ext>
            </a:extLst>
          </p:cNvPr>
          <p:cNvGraphicFramePr>
            <a:graphicFrameLocks noGrp="1"/>
          </p:cNvGraphicFramePr>
          <p:nvPr>
            <p:ph sz="quarter" idx="10"/>
            <p:extLst>
              <p:ext uri="{D42A27DB-BD31-4B8C-83A1-F6EECF244321}">
                <p14:modId xmlns:p14="http://schemas.microsoft.com/office/powerpoint/2010/main" val="3403466891"/>
              </p:ext>
            </p:extLst>
          </p:nvPr>
        </p:nvGraphicFramePr>
        <p:xfrm>
          <a:off x="0" y="1207477"/>
          <a:ext cx="3346904" cy="5650520"/>
        </p:xfrm>
        <a:graphic>
          <a:graphicData uri="http://schemas.openxmlformats.org/drawingml/2006/table">
            <a:tbl>
              <a:tblPr firstRow="1" bandRow="1">
                <a:tableStyleId>{0E3FDE45-AF77-4B5C-9715-49D594BDF05E}</a:tableStyleId>
              </a:tblPr>
              <a:tblGrid>
                <a:gridCol w="3346904">
                  <a:extLst>
                    <a:ext uri="{9D8B030D-6E8A-4147-A177-3AD203B41FA5}">
                      <a16:colId xmlns:a16="http://schemas.microsoft.com/office/drawing/2014/main" val="1628137743"/>
                    </a:ext>
                  </a:extLst>
                </a:gridCol>
              </a:tblGrid>
              <a:tr h="3776720">
                <a:tc>
                  <a:txBody>
                    <a:bodyPr/>
                    <a:lstStyle/>
                    <a:p>
                      <a:pPr algn="l"/>
                      <a:r>
                        <a:rPr lang="en-US" sz="1600" dirty="0">
                          <a:solidFill>
                            <a:schemeClr val="bg1"/>
                          </a:solidFill>
                        </a:rPr>
                        <a:t>Correlation matrix / Pair plot : </a:t>
                      </a:r>
                    </a:p>
                    <a:p>
                      <a:pPr algn="l"/>
                      <a:endParaRPr lang="en-US" sz="1600" dirty="0">
                        <a:solidFill>
                          <a:schemeClr val="bg1"/>
                        </a:solidFill>
                      </a:endParaRPr>
                    </a:p>
                    <a:p>
                      <a:pPr algn="l"/>
                      <a:r>
                        <a:rPr lang="en-US" sz="1400" dirty="0">
                          <a:solidFill>
                            <a:schemeClr val="bg1"/>
                          </a:solidFill>
                        </a:rPr>
                        <a:t>Provides comprehensive visualization overview of the linear relationships and distributions of key numerical features. They confirm that Amount and Sales are heavily intertwined, and Opportunity Quantity is a primary driver of sales value. This EDA reinforces the importance of carefully selecting features for predictive modeling to avoid data leakage and build truly insightful models.</a:t>
                      </a:r>
                      <a:endParaRPr lang="en-US" sz="14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615187566"/>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671225343"/>
                  </a:ext>
                </a:extLst>
              </a:tr>
              <a:tr h="468450">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275209375"/>
                  </a:ext>
                </a:extLst>
              </a:tr>
            </a:tbl>
          </a:graphicData>
        </a:graphic>
      </p:graphicFrame>
      <p:sp>
        <p:nvSpPr>
          <p:cNvPr id="2" name="Slide Number Placeholder 1">
            <a:extLst>
              <a:ext uri="{FF2B5EF4-FFF2-40B4-BE49-F238E27FC236}">
                <a16:creationId xmlns:a16="http://schemas.microsoft.com/office/drawing/2014/main" id="{607CB2E5-4900-37AA-4A2C-37977D5AC3FB}"/>
              </a:ext>
            </a:extLst>
          </p:cNvPr>
          <p:cNvSpPr>
            <a:spLocks noGrp="1"/>
          </p:cNvSpPr>
          <p:nvPr>
            <p:ph type="sldNum" sz="quarter" idx="4"/>
          </p:nvPr>
        </p:nvSpPr>
        <p:spPr/>
        <p:txBody>
          <a:bodyPr/>
          <a:lstStyle/>
          <a:p>
            <a:fld id="{08AB70BE-1769-45B8-85A6-0C837432C7E6}" type="slidenum">
              <a:rPr lang="en-US" smtClean="0"/>
              <a:pPr/>
              <a:t>10</a:t>
            </a:fld>
            <a:endParaRPr lang="en-US" dirty="0"/>
          </a:p>
        </p:txBody>
      </p:sp>
      <p:sp>
        <p:nvSpPr>
          <p:cNvPr id="3" name="Flowchart: Delay 2">
            <a:extLst>
              <a:ext uri="{FF2B5EF4-FFF2-40B4-BE49-F238E27FC236}">
                <a16:creationId xmlns:a16="http://schemas.microsoft.com/office/drawing/2014/main" id="{741B31A8-A487-A8A7-9D88-273637B808E1}"/>
              </a:ext>
            </a:extLst>
          </p:cNvPr>
          <p:cNvSpPr/>
          <p:nvPr/>
        </p:nvSpPr>
        <p:spPr>
          <a:xfrm>
            <a:off x="0" y="0"/>
            <a:ext cx="2516076" cy="1207477"/>
          </a:xfrm>
          <a:prstGeom prst="flowChartDela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6" name="Picture 5">
            <a:extLst>
              <a:ext uri="{FF2B5EF4-FFF2-40B4-BE49-F238E27FC236}">
                <a16:creationId xmlns:a16="http://schemas.microsoft.com/office/drawing/2014/main" id="{9B112679-0635-0E3E-D6D6-747CA53ECA11}"/>
              </a:ext>
            </a:extLst>
          </p:cNvPr>
          <p:cNvPicPr>
            <a:picLocks noChangeAspect="1"/>
          </p:cNvPicPr>
          <p:nvPr/>
        </p:nvPicPr>
        <p:blipFill>
          <a:blip r:embed="rId4"/>
          <a:stretch>
            <a:fillRect/>
          </a:stretch>
        </p:blipFill>
        <p:spPr>
          <a:xfrm>
            <a:off x="489807" y="5021487"/>
            <a:ext cx="1786465" cy="1836512"/>
          </a:xfrm>
          <a:prstGeom prst="rect">
            <a:avLst/>
          </a:prstGeom>
        </p:spPr>
      </p:pic>
      <p:pic>
        <p:nvPicPr>
          <p:cNvPr id="8" name="Picture 7">
            <a:extLst>
              <a:ext uri="{FF2B5EF4-FFF2-40B4-BE49-F238E27FC236}">
                <a16:creationId xmlns:a16="http://schemas.microsoft.com/office/drawing/2014/main" id="{35B867B9-F071-52BE-391C-2314924E6B27}"/>
              </a:ext>
            </a:extLst>
          </p:cNvPr>
          <p:cNvPicPr>
            <a:picLocks noChangeAspect="1"/>
          </p:cNvPicPr>
          <p:nvPr/>
        </p:nvPicPr>
        <p:blipFill>
          <a:blip r:embed="rId5"/>
          <a:stretch>
            <a:fillRect/>
          </a:stretch>
        </p:blipFill>
        <p:spPr>
          <a:xfrm>
            <a:off x="3399047" y="0"/>
            <a:ext cx="7326615" cy="6858000"/>
          </a:xfrm>
          <a:prstGeom prst="rect">
            <a:avLst/>
          </a:prstGeom>
        </p:spPr>
      </p:pic>
    </p:spTree>
    <p:extLst>
      <p:ext uri="{BB962C8B-B14F-4D97-AF65-F5344CB8AC3E}">
        <p14:creationId xmlns:p14="http://schemas.microsoft.com/office/powerpoint/2010/main" val="333784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AFADF-880E-8AC7-5626-71AC236CA8F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6BB94DD-D7C7-5DAF-E4B6-3D91FE4C0713}"/>
              </a:ext>
            </a:extLst>
          </p:cNvPr>
          <p:cNvPicPr>
            <a:picLocks noChangeAspect="1"/>
          </p:cNvPicPr>
          <p:nvPr/>
        </p:nvPicPr>
        <p:blipFill>
          <a:blip r:embed="rId3"/>
          <a:stretch>
            <a:fillRect/>
          </a:stretch>
        </p:blipFill>
        <p:spPr>
          <a:xfrm>
            <a:off x="0" y="-1"/>
            <a:ext cx="12209808" cy="6858000"/>
          </a:xfrm>
          <a:prstGeom prst="rect">
            <a:avLst/>
          </a:prstGeom>
        </p:spPr>
      </p:pic>
      <p:sp>
        <p:nvSpPr>
          <p:cNvPr id="7" name="Content Placeholder 6">
            <a:extLst>
              <a:ext uri="{FF2B5EF4-FFF2-40B4-BE49-F238E27FC236}">
                <a16:creationId xmlns:a16="http://schemas.microsoft.com/office/drawing/2014/main" id="{2663706F-8BEC-A9E3-BDD5-1D472F6189BA}"/>
              </a:ext>
            </a:extLst>
          </p:cNvPr>
          <p:cNvSpPr>
            <a:spLocks noGrp="1"/>
          </p:cNvSpPr>
          <p:nvPr>
            <p:ph sz="quarter" idx="10"/>
          </p:nvPr>
        </p:nvSpPr>
        <p:spPr>
          <a:xfrm>
            <a:off x="1174172" y="189176"/>
            <a:ext cx="10484428" cy="647964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marL="0" indent="0">
              <a:buNone/>
            </a:pPr>
            <a:r>
              <a:rPr lang="en-US" sz="3600" b="1" dirty="0"/>
              <a:t>EDA Key Takeaways</a:t>
            </a:r>
          </a:p>
          <a:p>
            <a:endParaRPr lang="en-US" b="1" dirty="0"/>
          </a:p>
          <a:p>
            <a:endParaRPr lang="en-US" b="1" dirty="0"/>
          </a:p>
          <a:p>
            <a:endParaRPr lang="en-US" b="1" dirty="0"/>
          </a:p>
          <a:p>
            <a:r>
              <a:rPr lang="en-US" b="1" dirty="0"/>
              <a:t>Top 10 Product Names by Number of Opportunities:</a:t>
            </a:r>
          </a:p>
          <a:p>
            <a:pPr lvl="1"/>
            <a:r>
              <a:rPr lang="en-US" b="1" dirty="0"/>
              <a:t>"MOL Standard" is a flagship product or a common component in many deals. Understanding its sales cycle, customer satisfaction, and cross-selling potential with other products is crucial. For other products, evaluate if their lower frequency is due to market demand or less focused sales efforts.</a:t>
            </a:r>
          </a:p>
          <a:p>
            <a:pPr lvl="1"/>
            <a:endParaRPr lang="en-US" b="1" dirty="0"/>
          </a:p>
          <a:p>
            <a:r>
              <a:rPr lang="en-US" b="1" dirty="0"/>
              <a:t>Sales Distribution by Industry:</a:t>
            </a:r>
          </a:p>
          <a:p>
            <a:pPr lvl="1"/>
            <a:r>
              <a:rPr lang="en-US" b="1" dirty="0"/>
              <a:t>Focus sales and marketing efforts on industries that consistently yield high-value opportunities. Identify the characteristics of high-value deals within these industries to optimize sales strategies. For industries with lower average sales, consider volume-based strategies or re-evaluating the effort-to-return ratio.</a:t>
            </a:r>
          </a:p>
          <a:p>
            <a:pPr lvl="1"/>
            <a:endParaRPr lang="en-US" b="1" dirty="0"/>
          </a:p>
        </p:txBody>
      </p:sp>
      <p:sp>
        <p:nvSpPr>
          <p:cNvPr id="2" name="Slide Number Placeholder 1">
            <a:extLst>
              <a:ext uri="{FF2B5EF4-FFF2-40B4-BE49-F238E27FC236}">
                <a16:creationId xmlns:a16="http://schemas.microsoft.com/office/drawing/2014/main" id="{E43579EE-F908-B2C9-929A-DD686930D49B}"/>
              </a:ext>
            </a:extLst>
          </p:cNvPr>
          <p:cNvSpPr>
            <a:spLocks noGrp="1"/>
          </p:cNvSpPr>
          <p:nvPr>
            <p:ph type="sldNum" sz="quarter" idx="4"/>
          </p:nvPr>
        </p:nvSpPr>
        <p:spPr>
          <a:xfrm>
            <a:off x="11286504" y="6077691"/>
            <a:ext cx="1295400" cy="874895"/>
          </a:xfrm>
        </p:spPr>
        <p:txBody>
          <a:bodyPr/>
          <a:lstStyle/>
          <a:p>
            <a:fld id="{08AB70BE-1769-45B8-85A6-0C837432C7E6}" type="slidenum">
              <a:rPr lang="en-US" smtClean="0"/>
              <a:pPr/>
              <a:t>11</a:t>
            </a:fld>
            <a:endParaRPr lang="en-US" dirty="0"/>
          </a:p>
        </p:txBody>
      </p:sp>
      <p:sp>
        <p:nvSpPr>
          <p:cNvPr id="3" name="Flowchart: Delay 2">
            <a:extLst>
              <a:ext uri="{FF2B5EF4-FFF2-40B4-BE49-F238E27FC236}">
                <a16:creationId xmlns:a16="http://schemas.microsoft.com/office/drawing/2014/main" id="{BDB6FD4C-5DA5-38BA-BEC4-904073FDB560}"/>
              </a:ext>
            </a:extLst>
          </p:cNvPr>
          <p:cNvSpPr/>
          <p:nvPr/>
        </p:nvSpPr>
        <p:spPr>
          <a:xfrm>
            <a:off x="9132504" y="189176"/>
            <a:ext cx="2526096" cy="1130469"/>
          </a:xfrm>
          <a:prstGeom prst="flowChartDelay">
            <a:avLst/>
          </a:prstGeom>
          <a:solidFill>
            <a:schemeClr val="tx2"/>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spTree>
    <p:extLst>
      <p:ext uri="{BB962C8B-B14F-4D97-AF65-F5344CB8AC3E}">
        <p14:creationId xmlns:p14="http://schemas.microsoft.com/office/powerpoint/2010/main" val="4241610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708AE-4A6D-BD8F-D508-34F43302095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7242820-1378-DD51-2E34-6A54B9693E7D}"/>
              </a:ext>
            </a:extLst>
          </p:cNvPr>
          <p:cNvPicPr>
            <a:picLocks noChangeAspect="1"/>
          </p:cNvPicPr>
          <p:nvPr/>
        </p:nvPicPr>
        <p:blipFill>
          <a:blip r:embed="rId3"/>
          <a:stretch>
            <a:fillRect/>
          </a:stretch>
        </p:blipFill>
        <p:spPr>
          <a:xfrm>
            <a:off x="0" y="-1"/>
            <a:ext cx="12188156" cy="6858000"/>
          </a:xfrm>
          <a:prstGeom prst="rect">
            <a:avLst/>
          </a:prstGeom>
        </p:spPr>
      </p:pic>
      <p:sp>
        <p:nvSpPr>
          <p:cNvPr id="7" name="Content Placeholder 6">
            <a:extLst>
              <a:ext uri="{FF2B5EF4-FFF2-40B4-BE49-F238E27FC236}">
                <a16:creationId xmlns:a16="http://schemas.microsoft.com/office/drawing/2014/main" id="{6B4EDC18-7266-020E-F8AB-6AE1EAB62DFF}"/>
              </a:ext>
            </a:extLst>
          </p:cNvPr>
          <p:cNvSpPr>
            <a:spLocks noGrp="1"/>
          </p:cNvSpPr>
          <p:nvPr>
            <p:ph sz="quarter" idx="10"/>
          </p:nvPr>
        </p:nvSpPr>
        <p:spPr>
          <a:xfrm>
            <a:off x="1174172" y="189176"/>
            <a:ext cx="10484428" cy="647964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US" b="1" dirty="0"/>
              <a:t>EDA Key Takeaways</a:t>
            </a:r>
          </a:p>
          <a:p>
            <a:endParaRPr lang="en-US" b="1" dirty="0"/>
          </a:p>
          <a:p>
            <a:r>
              <a:rPr lang="en-US" b="1" dirty="0"/>
              <a:t>Sales vs. Amount (discount granted): </a:t>
            </a:r>
          </a:p>
          <a:p>
            <a:pPr lvl="1"/>
            <a:r>
              <a:rPr lang="en-US" b="1" dirty="0"/>
              <a:t>Sales Team close deal close to their original opportunity amount.</a:t>
            </a:r>
          </a:p>
          <a:p>
            <a:pPr lvl="1"/>
            <a:r>
              <a:rPr lang="en-US" b="1" dirty="0"/>
              <a:t>Discount apply did not alter amount in large scale. Further investigate</a:t>
            </a:r>
          </a:p>
          <a:p>
            <a:pPr lvl="1"/>
            <a:r>
              <a:rPr lang="en-US" b="1" dirty="0"/>
              <a:t>On high-discount could reveal impact on profitability</a:t>
            </a:r>
          </a:p>
          <a:p>
            <a:endParaRPr lang="en-US" b="1" dirty="0"/>
          </a:p>
          <a:p>
            <a:r>
              <a:rPr lang="en-US" b="1" dirty="0"/>
              <a:t>Opportunity Win/Loss Rate by Account Type:</a:t>
            </a:r>
          </a:p>
          <a:p>
            <a:pPr lvl="1"/>
            <a:r>
              <a:rPr lang="en-US" b="1" dirty="0"/>
              <a:t>Strategic focus on "Gold" and "Platinum" accounts is paying off in terms of win rates. Consider analyzing the sales strategies or challenges specific to "Silver" and "Bronze" accounts to improve their win rates, or re-evaluate the effort allocation if these tiers are less profitable.</a:t>
            </a:r>
          </a:p>
          <a:p>
            <a:endParaRPr lang="en-US" b="1" dirty="0"/>
          </a:p>
          <a:p>
            <a:r>
              <a:rPr lang="en-US" b="1" dirty="0"/>
              <a:t>Total Sales By Billing Region:</a:t>
            </a:r>
          </a:p>
          <a:p>
            <a:pPr lvl="1"/>
            <a:r>
              <a:rPr lang="en-US" b="1" dirty="0"/>
              <a:t>The "West" region is a primary revenue driver. Investigate the success factors in the "West" (e.g., market density, sales team strength, specific industries) and consider replicating successful strategies in underperforming regions. Resource allocation and sales targets might need to be adjusted based on regional performance.</a:t>
            </a:r>
          </a:p>
          <a:p>
            <a:pPr lvl="1"/>
            <a:endParaRPr lang="en-US" b="1" dirty="0"/>
          </a:p>
        </p:txBody>
      </p:sp>
      <p:sp>
        <p:nvSpPr>
          <p:cNvPr id="2" name="Slide Number Placeholder 1">
            <a:extLst>
              <a:ext uri="{FF2B5EF4-FFF2-40B4-BE49-F238E27FC236}">
                <a16:creationId xmlns:a16="http://schemas.microsoft.com/office/drawing/2014/main" id="{0395C8AE-C3E9-1735-3239-47746892764B}"/>
              </a:ext>
            </a:extLst>
          </p:cNvPr>
          <p:cNvSpPr>
            <a:spLocks noGrp="1"/>
          </p:cNvSpPr>
          <p:nvPr>
            <p:ph type="sldNum" sz="quarter" idx="4"/>
          </p:nvPr>
        </p:nvSpPr>
        <p:spPr>
          <a:xfrm>
            <a:off x="11275678" y="6172281"/>
            <a:ext cx="1295400" cy="874895"/>
          </a:xfrm>
        </p:spPr>
        <p:txBody>
          <a:bodyPr/>
          <a:lstStyle/>
          <a:p>
            <a:fld id="{08AB70BE-1769-45B8-85A6-0C837432C7E6}" type="slidenum">
              <a:rPr lang="en-US" smtClean="0"/>
              <a:pPr/>
              <a:t>12</a:t>
            </a:fld>
            <a:endParaRPr lang="en-US" dirty="0"/>
          </a:p>
        </p:txBody>
      </p:sp>
      <p:sp>
        <p:nvSpPr>
          <p:cNvPr id="3" name="Flowchart: Delay 2">
            <a:extLst>
              <a:ext uri="{FF2B5EF4-FFF2-40B4-BE49-F238E27FC236}">
                <a16:creationId xmlns:a16="http://schemas.microsoft.com/office/drawing/2014/main" id="{369DE88B-77B7-0047-D733-F59C4FEF5F50}"/>
              </a:ext>
            </a:extLst>
          </p:cNvPr>
          <p:cNvSpPr/>
          <p:nvPr/>
        </p:nvSpPr>
        <p:spPr>
          <a:xfrm>
            <a:off x="9173183" y="189176"/>
            <a:ext cx="2485417" cy="1207477"/>
          </a:xfrm>
          <a:prstGeom prst="flowChartDela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spTree>
    <p:extLst>
      <p:ext uri="{BB962C8B-B14F-4D97-AF65-F5344CB8AC3E}">
        <p14:creationId xmlns:p14="http://schemas.microsoft.com/office/powerpoint/2010/main" val="4221078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AB2F1-5433-2C1A-34D4-08B25DC07A6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681F40B-2464-D213-80F7-B741FDBB9796}"/>
              </a:ext>
            </a:extLst>
          </p:cNvPr>
          <p:cNvPicPr>
            <a:picLocks noChangeAspect="1"/>
          </p:cNvPicPr>
          <p:nvPr/>
        </p:nvPicPr>
        <p:blipFill>
          <a:blip r:embed="rId3"/>
          <a:stretch>
            <a:fillRect/>
          </a:stretch>
        </p:blipFill>
        <p:spPr>
          <a:xfrm>
            <a:off x="0" y="-1"/>
            <a:ext cx="12188611" cy="6858000"/>
          </a:xfrm>
          <a:prstGeom prst="rect">
            <a:avLst/>
          </a:prstGeom>
        </p:spPr>
      </p:pic>
      <p:graphicFrame>
        <p:nvGraphicFramePr>
          <p:cNvPr id="5" name="Content Placeholder 4">
            <a:extLst>
              <a:ext uri="{FF2B5EF4-FFF2-40B4-BE49-F238E27FC236}">
                <a16:creationId xmlns:a16="http://schemas.microsoft.com/office/drawing/2014/main" id="{669EA662-8797-1DAD-686E-A67FA2E2A101}"/>
              </a:ext>
            </a:extLst>
          </p:cNvPr>
          <p:cNvGraphicFramePr>
            <a:graphicFrameLocks noGrp="1"/>
          </p:cNvGraphicFramePr>
          <p:nvPr>
            <p:ph sz="quarter" idx="10"/>
            <p:extLst>
              <p:ext uri="{D42A27DB-BD31-4B8C-83A1-F6EECF244321}">
                <p14:modId xmlns:p14="http://schemas.microsoft.com/office/powerpoint/2010/main" val="3216526526"/>
              </p:ext>
            </p:extLst>
          </p:nvPr>
        </p:nvGraphicFramePr>
        <p:xfrm>
          <a:off x="932070" y="1498060"/>
          <a:ext cx="5163930" cy="4551269"/>
        </p:xfrm>
        <a:graphic>
          <a:graphicData uri="http://schemas.openxmlformats.org/drawingml/2006/table">
            <a:tbl>
              <a:tblPr firstRow="1" bandRow="1">
                <a:tableStyleId>{0E3FDE45-AF77-4B5C-9715-49D594BDF05E}</a:tableStyleId>
              </a:tblPr>
              <a:tblGrid>
                <a:gridCol w="5163930">
                  <a:extLst>
                    <a:ext uri="{9D8B030D-6E8A-4147-A177-3AD203B41FA5}">
                      <a16:colId xmlns:a16="http://schemas.microsoft.com/office/drawing/2014/main" val="435356065"/>
                    </a:ext>
                  </a:extLst>
                </a:gridCol>
              </a:tblGrid>
              <a:tr h="836836">
                <a:tc>
                  <a:txBody>
                    <a:bodyPr/>
                    <a:lstStyle/>
                    <a:p>
                      <a:r>
                        <a:rPr lang="en-US" sz="2400" b="1" dirty="0">
                          <a:solidFill>
                            <a:schemeClr val="tx1"/>
                          </a:solidFill>
                        </a:rPr>
                        <a:t>Evaluation Models Review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tile tx="0" ty="0" sx="100000" sy="100000" flip="none" algn="tl"/>
                    </a:blipFill>
                  </a:tcPr>
                </a:tc>
                <a:extLst>
                  <a:ext uri="{0D108BD9-81ED-4DB2-BD59-A6C34878D82A}">
                    <a16:rowId xmlns:a16="http://schemas.microsoft.com/office/drawing/2014/main" val="476775982"/>
                  </a:ext>
                </a:extLst>
              </a:tr>
              <a:tr h="2269440">
                <a:tc>
                  <a:txBody>
                    <a:bodyPr/>
                    <a:lstStyle/>
                    <a:p>
                      <a:endParaRPr lang="en-US" sz="1800" b="1" i="0" u="none" strike="noStrike" kern="1200" baseline="0" dirty="0">
                        <a:solidFill>
                          <a:schemeClr val="tx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800" b="1" i="0" u="none" strike="noStrike" kern="1200" baseline="0" dirty="0">
                          <a:solidFill>
                            <a:schemeClr val="tx1"/>
                          </a:solidFill>
                          <a:latin typeface="+mn-lt"/>
                          <a:ea typeface="+mn-ea"/>
                          <a:cs typeface="+mn-cs"/>
                        </a:rPr>
                        <a:t>Random Forest Regressor  (RFR)</a:t>
                      </a:r>
                    </a:p>
                    <a:p>
                      <a:pPr marL="285750" indent="-285750">
                        <a:lnSpc>
                          <a:spcPct val="150000"/>
                        </a:lnSpc>
                        <a:buFont typeface="Wingdings" panose="05000000000000000000" pitchFamily="2" charset="2"/>
                        <a:buChar char="Ø"/>
                      </a:pPr>
                      <a:r>
                        <a:rPr lang="en-US" sz="1800" b="1" i="0" u="none" strike="noStrike" kern="1200" baseline="0" dirty="0">
                          <a:solidFill>
                            <a:schemeClr val="tx1"/>
                          </a:solidFill>
                          <a:latin typeface="+mn-lt"/>
                          <a:ea typeface="+mn-ea"/>
                          <a:cs typeface="+mn-cs"/>
                        </a:rPr>
                        <a:t>Gradient Boosting Regressor (light GBM)</a:t>
                      </a:r>
                    </a:p>
                    <a:p>
                      <a:pPr marL="285750" indent="-285750">
                        <a:lnSpc>
                          <a:spcPct val="150000"/>
                        </a:lnSpc>
                        <a:buFont typeface="Wingdings" panose="05000000000000000000" pitchFamily="2" charset="2"/>
                        <a:buChar char="Ø"/>
                      </a:pPr>
                      <a:r>
                        <a:rPr lang="en-US" sz="1800" b="1" i="0" u="none" strike="noStrike" kern="1200" baseline="0" dirty="0">
                          <a:solidFill>
                            <a:schemeClr val="tx1"/>
                          </a:solidFill>
                          <a:latin typeface="+mn-lt"/>
                          <a:ea typeface="+mn-ea"/>
                          <a:cs typeface="+mn-cs"/>
                        </a:rPr>
                        <a:t>Logistic Regression (LR) </a:t>
                      </a: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US" sz="1800" b="1" i="0" u="none" strike="noStrike" kern="1200" baseline="0" dirty="0">
                          <a:solidFill>
                            <a:schemeClr val="tx1"/>
                          </a:solidFill>
                          <a:latin typeface="+mn-lt"/>
                          <a:ea typeface="+mn-ea"/>
                          <a:cs typeface="+mn-cs"/>
                        </a:rPr>
                        <a:t>Support Vector Regressor(SVR)</a:t>
                      </a:r>
                    </a:p>
                    <a:p>
                      <a:pPr marL="285750" indent="-285750">
                        <a:lnSpc>
                          <a:spcPct val="150000"/>
                        </a:lnSpc>
                        <a:buFont typeface="Wingdings" panose="05000000000000000000" pitchFamily="2" charset="2"/>
                        <a:buChar char="Ø"/>
                      </a:pPr>
                      <a:r>
                        <a:rPr lang="en-US" sz="1800" b="1" i="0" u="none" strike="noStrike" kern="1200" baseline="0" dirty="0">
                          <a:solidFill>
                            <a:schemeClr val="tx1"/>
                          </a:solidFill>
                          <a:latin typeface="+mn-lt"/>
                          <a:ea typeface="+mn-ea"/>
                          <a:cs typeface="+mn-cs"/>
                        </a:rPr>
                        <a:t>K-Nearest Neighbors(KNN) </a:t>
                      </a:r>
                    </a:p>
                    <a:p>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tile tx="0" ty="0" sx="100000" sy="100000" flip="none" algn="tl"/>
                    </a:blipFill>
                  </a:tcPr>
                </a:tc>
                <a:extLst>
                  <a:ext uri="{0D108BD9-81ED-4DB2-BD59-A6C34878D82A}">
                    <a16:rowId xmlns:a16="http://schemas.microsoft.com/office/drawing/2014/main" val="2507374435"/>
                  </a:ext>
                </a:extLst>
              </a:tr>
              <a:tr h="1047433">
                <a:tc>
                  <a:txBody>
                    <a:bodyPr/>
                    <a:lstStyle/>
                    <a:p>
                      <a:r>
                        <a:rPr lang="en-US" sz="1800" b="1" i="0" u="none" strike="noStrike" kern="1200" baseline="0" dirty="0">
                          <a:solidFill>
                            <a:schemeClr val="tx1"/>
                          </a:solidFill>
                          <a:latin typeface="+mn-lt"/>
                          <a:ea typeface="+mn-ea"/>
                          <a:cs typeface="+mn-cs"/>
                        </a:rPr>
                        <a:t>From these 5 models, choose the best model based on performance metric of accuracy, precision, recall and F1 score.</a:t>
                      </a:r>
                      <a:endParaRPr lang="en-US" sz="16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tile tx="0" ty="0" sx="100000" sy="100000" flip="none" algn="tl"/>
                    </a:blipFill>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A1D4BDF0-03B9-452F-D52C-9363E648B460}"/>
              </a:ext>
            </a:extLst>
          </p:cNvPr>
          <p:cNvSpPr>
            <a:spLocks noGrp="1"/>
          </p:cNvSpPr>
          <p:nvPr>
            <p:ph type="sldNum" sz="quarter" idx="4"/>
          </p:nvPr>
        </p:nvSpPr>
        <p:spPr/>
        <p:txBody>
          <a:bodyPr/>
          <a:lstStyle/>
          <a:p>
            <a:fld id="{08AB70BE-1769-45B8-85A6-0C837432C7E6}" type="slidenum">
              <a:rPr lang="en-US" smtClean="0"/>
              <a:pPr/>
              <a:t>13</a:t>
            </a:fld>
            <a:endParaRPr lang="en-US" dirty="0"/>
          </a:p>
        </p:txBody>
      </p:sp>
      <p:sp>
        <p:nvSpPr>
          <p:cNvPr id="3" name="Flowchart: Delay 2">
            <a:extLst>
              <a:ext uri="{FF2B5EF4-FFF2-40B4-BE49-F238E27FC236}">
                <a16:creationId xmlns:a16="http://schemas.microsoft.com/office/drawing/2014/main" id="{33900C82-5AD5-B49A-8071-DE0D0E8BDC0D}"/>
              </a:ext>
            </a:extLst>
          </p:cNvPr>
          <p:cNvSpPr/>
          <p:nvPr/>
        </p:nvSpPr>
        <p:spPr>
          <a:xfrm>
            <a:off x="932071" y="97094"/>
            <a:ext cx="2516076" cy="1207477"/>
          </a:xfrm>
          <a:prstGeom prst="flowChartDela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Machine Learning Models</a:t>
            </a:r>
          </a:p>
        </p:txBody>
      </p:sp>
    </p:spTree>
    <p:extLst>
      <p:ext uri="{BB962C8B-B14F-4D97-AF65-F5344CB8AC3E}">
        <p14:creationId xmlns:p14="http://schemas.microsoft.com/office/powerpoint/2010/main" val="4122562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92D050"/>
            </a:gs>
            <a:gs pos="48000">
              <a:schemeClr val="accent6">
                <a:lumMod val="97000"/>
                <a:lumOff val="3000"/>
              </a:schemeClr>
            </a:gs>
            <a:gs pos="100000">
              <a:schemeClr val="accent6">
                <a:lumMod val="60000"/>
                <a:lumOff val="40000"/>
              </a:schemeClr>
            </a:gs>
          </a:gsLst>
          <a:lin ang="16200000" scaled="1"/>
        </a:gradFill>
        <a:effectLst/>
      </p:bgPr>
    </p:bg>
    <p:spTree>
      <p:nvGrpSpPr>
        <p:cNvPr id="1" name="">
          <a:extLst>
            <a:ext uri="{FF2B5EF4-FFF2-40B4-BE49-F238E27FC236}">
              <a16:creationId xmlns:a16="http://schemas.microsoft.com/office/drawing/2014/main" id="{DE3EE504-6F33-9CDE-6AC8-8ED99CE84BD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A5770BD-060E-16A4-C29B-932B709551DB}"/>
              </a:ext>
            </a:extLst>
          </p:cNvPr>
          <p:cNvPicPr>
            <a:picLocks noChangeAspect="1"/>
          </p:cNvPicPr>
          <p:nvPr/>
        </p:nvPicPr>
        <p:blipFill>
          <a:blip r:embed="rId3"/>
          <a:stretch>
            <a:fillRect/>
          </a:stretch>
        </p:blipFill>
        <p:spPr>
          <a:xfrm>
            <a:off x="0" y="-1"/>
            <a:ext cx="12192000" cy="6866223"/>
          </a:xfrm>
          <a:prstGeom prst="rect">
            <a:avLst/>
          </a:prstGeom>
        </p:spPr>
      </p:pic>
      <p:graphicFrame>
        <p:nvGraphicFramePr>
          <p:cNvPr id="12" name="Content Placeholder 11">
            <a:extLst>
              <a:ext uri="{FF2B5EF4-FFF2-40B4-BE49-F238E27FC236}">
                <a16:creationId xmlns:a16="http://schemas.microsoft.com/office/drawing/2014/main" id="{72F794CD-884C-0A2C-EABF-70F14C9E37C8}"/>
              </a:ext>
            </a:extLst>
          </p:cNvPr>
          <p:cNvGraphicFramePr>
            <a:graphicFrameLocks noGrp="1"/>
          </p:cNvGraphicFramePr>
          <p:nvPr>
            <p:ph sz="quarter" idx="10"/>
            <p:extLst>
              <p:ext uri="{D42A27DB-BD31-4B8C-83A1-F6EECF244321}">
                <p14:modId xmlns:p14="http://schemas.microsoft.com/office/powerpoint/2010/main" val="3011010384"/>
              </p:ext>
            </p:extLst>
          </p:nvPr>
        </p:nvGraphicFramePr>
        <p:xfrm>
          <a:off x="1081612" y="139816"/>
          <a:ext cx="8633158" cy="6098549"/>
        </p:xfrm>
        <a:graphic>
          <a:graphicData uri="http://schemas.openxmlformats.org/drawingml/2006/table">
            <a:tbl>
              <a:tblPr firstRow="1" bandRow="1">
                <a:tableStyleId>{0E3FDE45-AF77-4B5C-9715-49D594BDF05E}</a:tableStyleId>
              </a:tblPr>
              <a:tblGrid>
                <a:gridCol w="8633158">
                  <a:extLst>
                    <a:ext uri="{9D8B030D-6E8A-4147-A177-3AD203B41FA5}">
                      <a16:colId xmlns:a16="http://schemas.microsoft.com/office/drawing/2014/main" val="3873320034"/>
                    </a:ext>
                  </a:extLst>
                </a:gridCol>
              </a:tblGrid>
              <a:tr h="750683">
                <a:tc>
                  <a:txBody>
                    <a:bodyPr/>
                    <a:lstStyle/>
                    <a:p>
                      <a:r>
                        <a:rPr lang="en-US" sz="3200" dirty="0"/>
                        <a:t>Machine Learning Code Flow (1/4)</a:t>
                      </a:r>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373886323"/>
                  </a:ext>
                </a:extLst>
              </a:tr>
              <a:tr h="2406300">
                <a:tc>
                  <a:txBody>
                    <a:bodyPr/>
                    <a:lstStyle/>
                    <a:p>
                      <a:pPr marL="0" indent="0">
                        <a:buNone/>
                      </a:pPr>
                      <a:r>
                        <a:rPr lang="en-US" b="1" dirty="0"/>
                        <a:t>Import data libraries</a:t>
                      </a:r>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2178940933"/>
                  </a:ext>
                </a:extLst>
              </a:tr>
              <a:tr h="1204206">
                <a:tc>
                  <a:txBody>
                    <a:bodyPr/>
                    <a:lstStyle/>
                    <a:p>
                      <a:r>
                        <a:rPr lang="en-US" b="1" dirty="0"/>
                        <a:t>1. #Categorize 'Sales' into 'Low Sales' and 'High Sales' based on median</a:t>
                      </a:r>
                    </a:p>
                    <a:p>
                      <a:endParaRPr lang="en-US" dirty="0"/>
                    </a:p>
                    <a:p>
                      <a:endParaRPr lang="en-US" dirty="0"/>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1137693436"/>
                  </a:ext>
                </a:extLst>
              </a:tr>
              <a:tr h="1482099">
                <a:tc>
                  <a:txBody>
                    <a:bodyPr/>
                    <a:lstStyle/>
                    <a:p>
                      <a:r>
                        <a:rPr lang="en-US" b="1" dirty="0"/>
                        <a:t>2. # Define target and features with the expanded list</a:t>
                      </a:r>
                    </a:p>
                    <a:p>
                      <a:endParaRPr lang="en-US" dirty="0"/>
                    </a:p>
                    <a:p>
                      <a:endParaRPr lang="en-US" dirty="0"/>
                    </a:p>
                    <a:p>
                      <a:endParaRPr lang="en-US" dirty="0"/>
                    </a:p>
                    <a:p>
                      <a:endParaRPr lang="en-US" dirty="0"/>
                    </a:p>
                    <a:p>
                      <a:endParaRPr lang="en-US" dirty="0"/>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3418251082"/>
                  </a:ext>
                </a:extLst>
              </a:tr>
            </a:tbl>
          </a:graphicData>
        </a:graphic>
      </p:graphicFrame>
      <p:sp>
        <p:nvSpPr>
          <p:cNvPr id="2" name="Slide Number Placeholder 1">
            <a:extLst>
              <a:ext uri="{FF2B5EF4-FFF2-40B4-BE49-F238E27FC236}">
                <a16:creationId xmlns:a16="http://schemas.microsoft.com/office/drawing/2014/main" id="{B7614C62-F7E7-FDAD-A760-A4540EFD16D4}"/>
              </a:ext>
            </a:extLst>
          </p:cNvPr>
          <p:cNvSpPr>
            <a:spLocks noGrp="1"/>
          </p:cNvSpPr>
          <p:nvPr>
            <p:ph type="sldNum" sz="quarter" idx="4"/>
          </p:nvPr>
        </p:nvSpPr>
        <p:spPr/>
        <p:txBody>
          <a:bodyPr/>
          <a:lstStyle/>
          <a:p>
            <a:fld id="{08AB70BE-1769-45B8-85A6-0C837432C7E6}" type="slidenum">
              <a:rPr lang="en-US" smtClean="0"/>
              <a:pPr/>
              <a:t>14</a:t>
            </a:fld>
            <a:endParaRPr lang="en-US" dirty="0"/>
          </a:p>
        </p:txBody>
      </p:sp>
      <p:sp>
        <p:nvSpPr>
          <p:cNvPr id="13" name="Flowchart: Delay 12">
            <a:extLst>
              <a:ext uri="{FF2B5EF4-FFF2-40B4-BE49-F238E27FC236}">
                <a16:creationId xmlns:a16="http://schemas.microsoft.com/office/drawing/2014/main" id="{77AA871C-60E0-2B41-4BEC-28B618550505}"/>
              </a:ext>
            </a:extLst>
          </p:cNvPr>
          <p:cNvSpPr/>
          <p:nvPr/>
        </p:nvSpPr>
        <p:spPr>
          <a:xfrm>
            <a:off x="9828340" y="139816"/>
            <a:ext cx="2363660" cy="1207477"/>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15" name="Picture 14">
            <a:extLst>
              <a:ext uri="{FF2B5EF4-FFF2-40B4-BE49-F238E27FC236}">
                <a16:creationId xmlns:a16="http://schemas.microsoft.com/office/drawing/2014/main" id="{F73D20CE-4C5E-341C-A31F-41071084F647}"/>
              </a:ext>
            </a:extLst>
          </p:cNvPr>
          <p:cNvPicPr>
            <a:picLocks noChangeAspect="1"/>
          </p:cNvPicPr>
          <p:nvPr/>
        </p:nvPicPr>
        <p:blipFill>
          <a:blip r:embed="rId4"/>
          <a:stretch>
            <a:fillRect/>
          </a:stretch>
        </p:blipFill>
        <p:spPr>
          <a:xfrm>
            <a:off x="1155123" y="1561667"/>
            <a:ext cx="6286500" cy="1552575"/>
          </a:xfrm>
          <a:prstGeom prst="rect">
            <a:avLst/>
          </a:prstGeom>
        </p:spPr>
      </p:pic>
      <p:pic>
        <p:nvPicPr>
          <p:cNvPr id="19" name="Picture 18">
            <a:extLst>
              <a:ext uri="{FF2B5EF4-FFF2-40B4-BE49-F238E27FC236}">
                <a16:creationId xmlns:a16="http://schemas.microsoft.com/office/drawing/2014/main" id="{FE45ACB8-9472-C3EE-4FBB-5D3468F41280}"/>
              </a:ext>
            </a:extLst>
          </p:cNvPr>
          <p:cNvPicPr>
            <a:picLocks noChangeAspect="1"/>
          </p:cNvPicPr>
          <p:nvPr/>
        </p:nvPicPr>
        <p:blipFill>
          <a:blip r:embed="rId5"/>
          <a:stretch>
            <a:fillRect/>
          </a:stretch>
        </p:blipFill>
        <p:spPr>
          <a:xfrm>
            <a:off x="1078923" y="4932295"/>
            <a:ext cx="6438900" cy="1190625"/>
          </a:xfrm>
          <a:prstGeom prst="rect">
            <a:avLst/>
          </a:prstGeom>
        </p:spPr>
      </p:pic>
      <p:pic>
        <p:nvPicPr>
          <p:cNvPr id="21" name="Picture 20">
            <a:extLst>
              <a:ext uri="{FF2B5EF4-FFF2-40B4-BE49-F238E27FC236}">
                <a16:creationId xmlns:a16="http://schemas.microsoft.com/office/drawing/2014/main" id="{A42BA22C-7CDD-C7A5-BF68-F54CF8A9FDD8}"/>
              </a:ext>
            </a:extLst>
          </p:cNvPr>
          <p:cNvPicPr>
            <a:picLocks noChangeAspect="1"/>
          </p:cNvPicPr>
          <p:nvPr/>
        </p:nvPicPr>
        <p:blipFill>
          <a:blip r:embed="rId6"/>
          <a:stretch>
            <a:fillRect/>
          </a:stretch>
        </p:blipFill>
        <p:spPr>
          <a:xfrm>
            <a:off x="1081612" y="3743759"/>
            <a:ext cx="7658100" cy="657225"/>
          </a:xfrm>
          <a:prstGeom prst="rect">
            <a:avLst/>
          </a:prstGeom>
        </p:spPr>
      </p:pic>
    </p:spTree>
    <p:extLst>
      <p:ext uri="{BB962C8B-B14F-4D97-AF65-F5344CB8AC3E}">
        <p14:creationId xmlns:p14="http://schemas.microsoft.com/office/powerpoint/2010/main" val="119989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277E-4BE9-769C-C9A5-8DDA1A9530F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1787526-47A1-F79C-F2F2-160521BF22F9}"/>
              </a:ext>
            </a:extLst>
          </p:cNvPr>
          <p:cNvPicPr>
            <a:picLocks noChangeAspect="1"/>
          </p:cNvPicPr>
          <p:nvPr/>
        </p:nvPicPr>
        <p:blipFill>
          <a:blip r:embed="rId3"/>
          <a:stretch>
            <a:fillRect/>
          </a:stretch>
        </p:blipFill>
        <p:spPr>
          <a:xfrm>
            <a:off x="0" y="-21370"/>
            <a:ext cx="12192001" cy="6863542"/>
          </a:xfrm>
          <a:prstGeom prst="rect">
            <a:avLst/>
          </a:prstGeom>
        </p:spPr>
      </p:pic>
      <p:graphicFrame>
        <p:nvGraphicFramePr>
          <p:cNvPr id="12" name="Content Placeholder 11">
            <a:extLst>
              <a:ext uri="{FF2B5EF4-FFF2-40B4-BE49-F238E27FC236}">
                <a16:creationId xmlns:a16="http://schemas.microsoft.com/office/drawing/2014/main" id="{051695F3-B318-64F1-B409-FDB3A5FE46EB}"/>
              </a:ext>
            </a:extLst>
          </p:cNvPr>
          <p:cNvGraphicFramePr>
            <a:graphicFrameLocks noGrp="1"/>
          </p:cNvGraphicFramePr>
          <p:nvPr>
            <p:ph sz="quarter" idx="10"/>
            <p:extLst>
              <p:ext uri="{D42A27DB-BD31-4B8C-83A1-F6EECF244321}">
                <p14:modId xmlns:p14="http://schemas.microsoft.com/office/powerpoint/2010/main" val="4247000104"/>
              </p:ext>
            </p:extLst>
          </p:nvPr>
        </p:nvGraphicFramePr>
        <p:xfrm>
          <a:off x="1081612" y="139816"/>
          <a:ext cx="8633158" cy="6225418"/>
        </p:xfrm>
        <a:graphic>
          <a:graphicData uri="http://schemas.openxmlformats.org/drawingml/2006/table">
            <a:tbl>
              <a:tblPr firstRow="1" bandRow="1">
                <a:tableStyleId>{0E3FDE45-AF77-4B5C-9715-49D594BDF05E}</a:tableStyleId>
              </a:tblPr>
              <a:tblGrid>
                <a:gridCol w="8633158">
                  <a:extLst>
                    <a:ext uri="{9D8B030D-6E8A-4147-A177-3AD203B41FA5}">
                      <a16:colId xmlns:a16="http://schemas.microsoft.com/office/drawing/2014/main" val="3873320034"/>
                    </a:ext>
                  </a:extLst>
                </a:gridCol>
              </a:tblGrid>
              <a:tr h="344804">
                <a:tc>
                  <a:txBody>
                    <a:bodyPr/>
                    <a:lstStyle/>
                    <a:p>
                      <a:r>
                        <a:rPr lang="en-US" dirty="0"/>
                        <a:t>Machine Learning Code Flow (2/4)</a:t>
                      </a:r>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373886323"/>
                  </a:ext>
                </a:extLst>
              </a:tr>
              <a:tr h="1104354">
                <a:tc>
                  <a:txBody>
                    <a:bodyPr/>
                    <a:lstStyle/>
                    <a:p>
                      <a:pPr marL="0" indent="0">
                        <a:buNone/>
                      </a:pPr>
                      <a:r>
                        <a:rPr lang="en-US" b="1" dirty="0"/>
                        <a:t># Filter DataFrame to include only the relevant columns for this analysis</a:t>
                      </a:r>
                    </a:p>
                    <a:p>
                      <a:pPr marL="0" indent="0">
                        <a:buNone/>
                      </a:pPr>
                      <a:endParaRPr lang="en-US" b="1" dirty="0"/>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2178940933"/>
                  </a:ext>
                </a:extLst>
              </a:tr>
              <a:tr h="862010">
                <a:tc>
                  <a:txBody>
                    <a:bodyPr/>
                    <a:lstStyle/>
                    <a:p>
                      <a:r>
                        <a:rPr lang="en-US" b="1" dirty="0"/>
                        <a:t># Handle missing values in the selected features# Identify numerical and </a:t>
                      </a:r>
                    </a:p>
                    <a:p>
                      <a:r>
                        <a:rPr lang="en-US" b="1" dirty="0"/>
                        <a:t># categorical features in the selected subset</a:t>
                      </a:r>
                    </a:p>
                    <a:p>
                      <a:endParaRPr lang="en-US" dirty="0"/>
                    </a:p>
                    <a:p>
                      <a:endParaRPr lang="en-US" dirty="0"/>
                    </a:p>
                    <a:p>
                      <a:endParaRPr lang="en-US" dirty="0"/>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1137693436"/>
                  </a:ext>
                </a:extLst>
              </a:tr>
              <a:tr h="914824">
                <a:tc>
                  <a:txBody>
                    <a:bodyPr/>
                    <a:lstStyle/>
                    <a:p>
                      <a:r>
                        <a:rPr lang="en-US" b="1" dirty="0"/>
                        <a:t># Impute numerical missing values with the median</a:t>
                      </a:r>
                    </a:p>
                    <a:p>
                      <a:endParaRPr lang="en-US" dirty="0"/>
                    </a:p>
                    <a:p>
                      <a:endParaRPr lang="en-US" dirty="0"/>
                    </a:p>
                    <a:p>
                      <a:endParaRPr lang="en-US" dirty="0"/>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3418251082"/>
                  </a:ext>
                </a:extLst>
              </a:tr>
              <a:tr h="914824">
                <a:tc>
                  <a:txBody>
                    <a:bodyPr/>
                    <a:lstStyle/>
                    <a:p>
                      <a:r>
                        <a:rPr lang="en-US" b="1" dirty="0"/>
                        <a:t># Impute categorical missing values with the mode</a:t>
                      </a:r>
                    </a:p>
                    <a:p>
                      <a:endParaRPr lang="en-US" dirty="0"/>
                    </a:p>
                    <a:p>
                      <a:endParaRPr lang="en-US" dirty="0"/>
                    </a:p>
                    <a:p>
                      <a:endParaRPr lang="en-US" dirty="0"/>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499501348"/>
                  </a:ext>
                </a:extLst>
              </a:tr>
              <a:tr h="914824">
                <a:tc>
                  <a:txBody>
                    <a:bodyPr/>
                    <a:lstStyle/>
                    <a:p>
                      <a:r>
                        <a:rPr lang="en-US" b="1" dirty="0"/>
                        <a:t># Drop rows where the target variable itself might be missing </a:t>
                      </a:r>
                    </a:p>
                    <a:p>
                      <a:endParaRPr lang="en-US" dirty="0"/>
                    </a:p>
                    <a:p>
                      <a:endParaRPr lang="en-US" dirty="0"/>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452804844"/>
                  </a:ext>
                </a:extLst>
              </a:tr>
            </a:tbl>
          </a:graphicData>
        </a:graphic>
      </p:graphicFrame>
      <p:sp>
        <p:nvSpPr>
          <p:cNvPr id="2" name="Slide Number Placeholder 1">
            <a:extLst>
              <a:ext uri="{FF2B5EF4-FFF2-40B4-BE49-F238E27FC236}">
                <a16:creationId xmlns:a16="http://schemas.microsoft.com/office/drawing/2014/main" id="{B4C39EF3-1EE8-31E3-1107-53E972154BCE}"/>
              </a:ext>
            </a:extLst>
          </p:cNvPr>
          <p:cNvSpPr>
            <a:spLocks noGrp="1"/>
          </p:cNvSpPr>
          <p:nvPr>
            <p:ph type="sldNum" sz="quarter" idx="4"/>
          </p:nvPr>
        </p:nvSpPr>
        <p:spPr/>
        <p:txBody>
          <a:bodyPr/>
          <a:lstStyle/>
          <a:p>
            <a:fld id="{08AB70BE-1769-45B8-85A6-0C837432C7E6}" type="slidenum">
              <a:rPr lang="en-US" smtClean="0"/>
              <a:pPr/>
              <a:t>15</a:t>
            </a:fld>
            <a:endParaRPr lang="en-US" dirty="0"/>
          </a:p>
        </p:txBody>
      </p:sp>
      <p:sp>
        <p:nvSpPr>
          <p:cNvPr id="13" name="Flowchart: Delay 12">
            <a:extLst>
              <a:ext uri="{FF2B5EF4-FFF2-40B4-BE49-F238E27FC236}">
                <a16:creationId xmlns:a16="http://schemas.microsoft.com/office/drawing/2014/main" id="{EEC51C8F-8957-7146-80B3-C6C85D4549A5}"/>
              </a:ext>
            </a:extLst>
          </p:cNvPr>
          <p:cNvSpPr/>
          <p:nvPr/>
        </p:nvSpPr>
        <p:spPr>
          <a:xfrm>
            <a:off x="9828340" y="139816"/>
            <a:ext cx="2363660" cy="1207477"/>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4" name="Picture 3">
            <a:extLst>
              <a:ext uri="{FF2B5EF4-FFF2-40B4-BE49-F238E27FC236}">
                <a16:creationId xmlns:a16="http://schemas.microsoft.com/office/drawing/2014/main" id="{54E081AF-BD2F-A00E-4B08-DA6591797512}"/>
              </a:ext>
            </a:extLst>
          </p:cNvPr>
          <p:cNvPicPr>
            <a:picLocks noChangeAspect="1"/>
          </p:cNvPicPr>
          <p:nvPr/>
        </p:nvPicPr>
        <p:blipFill>
          <a:blip r:embed="rId4"/>
          <a:stretch>
            <a:fillRect/>
          </a:stretch>
        </p:blipFill>
        <p:spPr>
          <a:xfrm>
            <a:off x="1189325" y="970623"/>
            <a:ext cx="6541079" cy="504886"/>
          </a:xfrm>
          <a:prstGeom prst="rect">
            <a:avLst/>
          </a:prstGeom>
        </p:spPr>
      </p:pic>
      <p:pic>
        <p:nvPicPr>
          <p:cNvPr id="6" name="Picture 5">
            <a:extLst>
              <a:ext uri="{FF2B5EF4-FFF2-40B4-BE49-F238E27FC236}">
                <a16:creationId xmlns:a16="http://schemas.microsoft.com/office/drawing/2014/main" id="{9A9C4A8E-9E6A-3527-3C1D-888895447E3D}"/>
              </a:ext>
            </a:extLst>
          </p:cNvPr>
          <p:cNvPicPr>
            <a:picLocks noChangeAspect="1"/>
          </p:cNvPicPr>
          <p:nvPr/>
        </p:nvPicPr>
        <p:blipFill>
          <a:blip r:embed="rId5"/>
          <a:stretch>
            <a:fillRect/>
          </a:stretch>
        </p:blipFill>
        <p:spPr>
          <a:xfrm>
            <a:off x="1189325" y="2192915"/>
            <a:ext cx="7696200" cy="809625"/>
          </a:xfrm>
          <a:prstGeom prst="rect">
            <a:avLst/>
          </a:prstGeom>
        </p:spPr>
      </p:pic>
      <p:pic>
        <p:nvPicPr>
          <p:cNvPr id="8" name="Picture 7">
            <a:extLst>
              <a:ext uri="{FF2B5EF4-FFF2-40B4-BE49-F238E27FC236}">
                <a16:creationId xmlns:a16="http://schemas.microsoft.com/office/drawing/2014/main" id="{50D56449-A2FB-173D-C89C-27E8C371FB44}"/>
              </a:ext>
            </a:extLst>
          </p:cNvPr>
          <p:cNvPicPr>
            <a:picLocks noChangeAspect="1"/>
          </p:cNvPicPr>
          <p:nvPr/>
        </p:nvPicPr>
        <p:blipFill>
          <a:blip r:embed="rId6"/>
          <a:stretch>
            <a:fillRect/>
          </a:stretch>
        </p:blipFill>
        <p:spPr>
          <a:xfrm>
            <a:off x="1189325" y="3429000"/>
            <a:ext cx="4695825" cy="771525"/>
          </a:xfrm>
          <a:prstGeom prst="rect">
            <a:avLst/>
          </a:prstGeom>
        </p:spPr>
      </p:pic>
      <p:pic>
        <p:nvPicPr>
          <p:cNvPr id="10" name="Picture 9">
            <a:extLst>
              <a:ext uri="{FF2B5EF4-FFF2-40B4-BE49-F238E27FC236}">
                <a16:creationId xmlns:a16="http://schemas.microsoft.com/office/drawing/2014/main" id="{7584E4AC-5E0B-E208-8388-A2FF2B9FFEFE}"/>
              </a:ext>
            </a:extLst>
          </p:cNvPr>
          <p:cNvPicPr>
            <a:picLocks noChangeAspect="1"/>
          </p:cNvPicPr>
          <p:nvPr/>
        </p:nvPicPr>
        <p:blipFill>
          <a:blip r:embed="rId7"/>
          <a:stretch>
            <a:fillRect/>
          </a:stretch>
        </p:blipFill>
        <p:spPr>
          <a:xfrm>
            <a:off x="1189325" y="4626985"/>
            <a:ext cx="4810125" cy="771525"/>
          </a:xfrm>
          <a:prstGeom prst="rect">
            <a:avLst/>
          </a:prstGeom>
        </p:spPr>
      </p:pic>
      <p:pic>
        <p:nvPicPr>
          <p:cNvPr id="14" name="Picture 13">
            <a:extLst>
              <a:ext uri="{FF2B5EF4-FFF2-40B4-BE49-F238E27FC236}">
                <a16:creationId xmlns:a16="http://schemas.microsoft.com/office/drawing/2014/main" id="{3A30EA8C-3103-FC8E-2297-4456EC38C881}"/>
              </a:ext>
            </a:extLst>
          </p:cNvPr>
          <p:cNvPicPr>
            <a:picLocks noChangeAspect="1"/>
          </p:cNvPicPr>
          <p:nvPr/>
        </p:nvPicPr>
        <p:blipFill>
          <a:blip r:embed="rId8"/>
          <a:stretch>
            <a:fillRect/>
          </a:stretch>
        </p:blipFill>
        <p:spPr>
          <a:xfrm>
            <a:off x="1213137" y="5831223"/>
            <a:ext cx="4648200" cy="400050"/>
          </a:xfrm>
          <a:prstGeom prst="rect">
            <a:avLst/>
          </a:prstGeom>
        </p:spPr>
      </p:pic>
    </p:spTree>
    <p:extLst>
      <p:ext uri="{BB962C8B-B14F-4D97-AF65-F5344CB8AC3E}">
        <p14:creationId xmlns:p14="http://schemas.microsoft.com/office/powerpoint/2010/main" val="1373442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48000">
              <a:schemeClr val="accent6">
                <a:lumMod val="97000"/>
                <a:lumOff val="3000"/>
              </a:schemeClr>
            </a:gs>
            <a:gs pos="100000">
              <a:schemeClr val="accent6">
                <a:lumMod val="60000"/>
                <a:lumOff val="40000"/>
              </a:schemeClr>
            </a:gs>
          </a:gsLst>
          <a:lin ang="16200000" scaled="1"/>
        </a:gradFill>
        <a:effectLst/>
      </p:bgPr>
    </p:bg>
    <p:spTree>
      <p:nvGrpSpPr>
        <p:cNvPr id="1" name="">
          <a:extLst>
            <a:ext uri="{FF2B5EF4-FFF2-40B4-BE49-F238E27FC236}">
              <a16:creationId xmlns:a16="http://schemas.microsoft.com/office/drawing/2014/main" id="{E1D4CFD9-7BAE-DE54-866B-92D051731AC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A7CACAC-969E-FB73-319C-7E62BCBE1CB5}"/>
              </a:ext>
            </a:extLst>
          </p:cNvPr>
          <p:cNvPicPr>
            <a:picLocks noChangeAspect="1"/>
          </p:cNvPicPr>
          <p:nvPr/>
        </p:nvPicPr>
        <p:blipFill>
          <a:blip r:embed="rId3"/>
          <a:stretch>
            <a:fillRect/>
          </a:stretch>
        </p:blipFill>
        <p:spPr>
          <a:xfrm>
            <a:off x="0" y="0"/>
            <a:ext cx="12192000" cy="6867610"/>
          </a:xfrm>
          <a:prstGeom prst="rect">
            <a:avLst/>
          </a:prstGeom>
        </p:spPr>
      </p:pic>
      <p:graphicFrame>
        <p:nvGraphicFramePr>
          <p:cNvPr id="12" name="Content Placeholder 11">
            <a:extLst>
              <a:ext uri="{FF2B5EF4-FFF2-40B4-BE49-F238E27FC236}">
                <a16:creationId xmlns:a16="http://schemas.microsoft.com/office/drawing/2014/main" id="{FC64311F-9CAE-5D4F-17C6-B2CC25E9F9C2}"/>
              </a:ext>
            </a:extLst>
          </p:cNvPr>
          <p:cNvGraphicFramePr>
            <a:graphicFrameLocks noGrp="1"/>
          </p:cNvGraphicFramePr>
          <p:nvPr>
            <p:ph sz="quarter" idx="10"/>
            <p:extLst>
              <p:ext uri="{D42A27DB-BD31-4B8C-83A1-F6EECF244321}">
                <p14:modId xmlns:p14="http://schemas.microsoft.com/office/powerpoint/2010/main" val="2885827394"/>
              </p:ext>
            </p:extLst>
          </p:nvPr>
        </p:nvGraphicFramePr>
        <p:xfrm>
          <a:off x="1081612" y="139820"/>
          <a:ext cx="8746728" cy="6428156"/>
        </p:xfrm>
        <a:graphic>
          <a:graphicData uri="http://schemas.openxmlformats.org/drawingml/2006/table">
            <a:tbl>
              <a:tblPr firstRow="1" bandRow="1">
                <a:tableStyleId>{0E3FDE45-AF77-4B5C-9715-49D594BDF05E}</a:tableStyleId>
              </a:tblPr>
              <a:tblGrid>
                <a:gridCol w="8746728">
                  <a:extLst>
                    <a:ext uri="{9D8B030D-6E8A-4147-A177-3AD203B41FA5}">
                      <a16:colId xmlns:a16="http://schemas.microsoft.com/office/drawing/2014/main" val="3873320034"/>
                    </a:ext>
                  </a:extLst>
                </a:gridCol>
              </a:tblGrid>
              <a:tr h="449544">
                <a:tc>
                  <a:txBody>
                    <a:bodyPr/>
                    <a:lstStyle/>
                    <a:p>
                      <a:r>
                        <a:rPr lang="en-US" dirty="0">
                          <a:solidFill>
                            <a:schemeClr val="tx1"/>
                          </a:solidFill>
                        </a:rPr>
                        <a:t>Machine Learning Code Flow (3/4)</a:t>
                      </a:r>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373886323"/>
                  </a:ext>
                </a:extLst>
              </a:tr>
              <a:tr h="1441004">
                <a:tc>
                  <a:txBody>
                    <a:bodyPr/>
                    <a:lstStyle/>
                    <a:p>
                      <a:pPr marL="0" indent="0">
                        <a:buNone/>
                      </a:pPr>
                      <a:r>
                        <a:rPr lang="en-US" b="1" dirty="0">
                          <a:solidFill>
                            <a:schemeClr val="tx1"/>
                          </a:solidFill>
                        </a:rPr>
                        <a:t># Separate features (X_clf) and target (y_clf)</a:t>
                      </a:r>
                    </a:p>
                    <a:p>
                      <a:pPr marL="0" indent="0">
                        <a:buNone/>
                      </a:pPr>
                      <a:endParaRPr lang="en-US" b="1" dirty="0">
                        <a:solidFill>
                          <a:schemeClr val="tx1"/>
                        </a:solidFill>
                      </a:endParaRPr>
                    </a:p>
                    <a:p>
                      <a:pPr marL="0" indent="0">
                        <a:buNone/>
                      </a:pPr>
                      <a:endParaRPr lang="en-US" b="1" dirty="0">
                        <a:solidFill>
                          <a:schemeClr val="tx1"/>
                        </a:solidFill>
                      </a:endParaRPr>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2178940933"/>
                  </a:ext>
                </a:extLst>
              </a:tr>
              <a:tr h="880008">
                <a:tc>
                  <a:txBody>
                    <a:bodyPr/>
                    <a:lstStyle/>
                    <a:p>
                      <a:r>
                        <a:rPr lang="en-US" b="1" dirty="0">
                          <a:solidFill>
                            <a:schemeClr val="tx1"/>
                          </a:solidFill>
                        </a:rPr>
                        <a:t># Apply One-Hot Encoding to categorical features</a:t>
                      </a:r>
                    </a:p>
                    <a:p>
                      <a:endParaRPr lang="en-US" dirty="0">
                        <a:solidFill>
                          <a:schemeClr val="tx1"/>
                        </a:solidFill>
                      </a:endParaRPr>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1137693436"/>
                  </a:ext>
                </a:extLst>
              </a:tr>
              <a:tr h="1672016">
                <a:tc>
                  <a:txBody>
                    <a:bodyPr/>
                    <a:lstStyle/>
                    <a:p>
                      <a:r>
                        <a:rPr lang="en-US" b="1" dirty="0">
                          <a:solidFill>
                            <a:schemeClr val="tx1"/>
                          </a:solidFill>
                        </a:rPr>
                        <a:t># Apply Feature Scaling to numerical features after one-hot encoding</a:t>
                      </a:r>
                    </a:p>
                    <a:p>
                      <a:r>
                        <a:rPr lang="en-US" b="1" dirty="0">
                          <a:solidFill>
                            <a:schemeClr val="tx1"/>
                          </a:solidFill>
                        </a:rPr>
                        <a:t># Identify which columns in the encoded dataframe are original numerical features</a:t>
                      </a:r>
                    </a:p>
                    <a:p>
                      <a:r>
                        <a:rPr lang="en-US" b="1" dirty="0">
                          <a:solidFill>
                            <a:schemeClr val="tx1"/>
                          </a:solidFill>
                        </a:rPr>
                        <a:t># Split the data into training and testing sets with stratification</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txBody>
                  <a:tcPr>
                    <a:gradFill>
                      <a:gsLst>
                        <a:gs pos="0">
                          <a:srgbClr val="00B050"/>
                        </a:gs>
                        <a:gs pos="48000">
                          <a:schemeClr val="accent6">
                            <a:lumMod val="97000"/>
                            <a:lumOff val="3000"/>
                          </a:schemeClr>
                        </a:gs>
                        <a:gs pos="100000">
                          <a:schemeClr val="accent6">
                            <a:lumMod val="60000"/>
                            <a:lumOff val="40000"/>
                          </a:schemeClr>
                        </a:gs>
                      </a:gsLst>
                      <a:lin ang="16200000" scaled="1"/>
                    </a:gradFill>
                  </a:tcPr>
                </a:tc>
                <a:extLst>
                  <a:ext uri="{0D108BD9-81ED-4DB2-BD59-A6C34878D82A}">
                    <a16:rowId xmlns:a16="http://schemas.microsoft.com/office/drawing/2014/main" val="3418251082"/>
                  </a:ext>
                </a:extLst>
              </a:tr>
            </a:tbl>
          </a:graphicData>
        </a:graphic>
      </p:graphicFrame>
      <p:sp>
        <p:nvSpPr>
          <p:cNvPr id="2" name="Slide Number Placeholder 1">
            <a:extLst>
              <a:ext uri="{FF2B5EF4-FFF2-40B4-BE49-F238E27FC236}">
                <a16:creationId xmlns:a16="http://schemas.microsoft.com/office/drawing/2014/main" id="{E8771670-74A2-8758-E1FA-A2250CA0007F}"/>
              </a:ext>
            </a:extLst>
          </p:cNvPr>
          <p:cNvSpPr>
            <a:spLocks noGrp="1"/>
          </p:cNvSpPr>
          <p:nvPr>
            <p:ph type="sldNum" sz="quarter" idx="4"/>
          </p:nvPr>
        </p:nvSpPr>
        <p:spPr/>
        <p:txBody>
          <a:bodyPr/>
          <a:lstStyle/>
          <a:p>
            <a:fld id="{08AB70BE-1769-45B8-85A6-0C837432C7E6}" type="slidenum">
              <a:rPr lang="en-US" smtClean="0"/>
              <a:pPr/>
              <a:t>16</a:t>
            </a:fld>
            <a:endParaRPr lang="en-US" dirty="0"/>
          </a:p>
        </p:txBody>
      </p:sp>
      <p:sp>
        <p:nvSpPr>
          <p:cNvPr id="13" name="Flowchart: Delay 12">
            <a:extLst>
              <a:ext uri="{FF2B5EF4-FFF2-40B4-BE49-F238E27FC236}">
                <a16:creationId xmlns:a16="http://schemas.microsoft.com/office/drawing/2014/main" id="{88096024-74D3-1AC6-0CDE-F39F5494134A}"/>
              </a:ext>
            </a:extLst>
          </p:cNvPr>
          <p:cNvSpPr/>
          <p:nvPr/>
        </p:nvSpPr>
        <p:spPr>
          <a:xfrm>
            <a:off x="9828340" y="139816"/>
            <a:ext cx="2363660" cy="1207477"/>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4" name="Picture 3">
            <a:extLst>
              <a:ext uri="{FF2B5EF4-FFF2-40B4-BE49-F238E27FC236}">
                <a16:creationId xmlns:a16="http://schemas.microsoft.com/office/drawing/2014/main" id="{597D4940-BF04-BD21-6905-1BAC2A6DA4E9}"/>
              </a:ext>
            </a:extLst>
          </p:cNvPr>
          <p:cNvPicPr>
            <a:picLocks noChangeAspect="1"/>
          </p:cNvPicPr>
          <p:nvPr/>
        </p:nvPicPr>
        <p:blipFill>
          <a:blip r:embed="rId4"/>
          <a:stretch>
            <a:fillRect/>
          </a:stretch>
        </p:blipFill>
        <p:spPr>
          <a:xfrm>
            <a:off x="1212705" y="1025237"/>
            <a:ext cx="4986066" cy="855518"/>
          </a:xfrm>
          <a:prstGeom prst="rect">
            <a:avLst/>
          </a:prstGeom>
        </p:spPr>
      </p:pic>
      <p:pic>
        <p:nvPicPr>
          <p:cNvPr id="6" name="Picture 5">
            <a:extLst>
              <a:ext uri="{FF2B5EF4-FFF2-40B4-BE49-F238E27FC236}">
                <a16:creationId xmlns:a16="http://schemas.microsoft.com/office/drawing/2014/main" id="{217E7EE7-DB4D-C9EE-CEFC-C5741A039954}"/>
              </a:ext>
            </a:extLst>
          </p:cNvPr>
          <p:cNvPicPr>
            <a:picLocks noChangeAspect="1"/>
          </p:cNvPicPr>
          <p:nvPr/>
        </p:nvPicPr>
        <p:blipFill>
          <a:blip r:embed="rId5"/>
          <a:stretch>
            <a:fillRect/>
          </a:stretch>
        </p:blipFill>
        <p:spPr>
          <a:xfrm>
            <a:off x="1212705" y="2421365"/>
            <a:ext cx="6686550" cy="400050"/>
          </a:xfrm>
          <a:prstGeom prst="rect">
            <a:avLst/>
          </a:prstGeom>
        </p:spPr>
      </p:pic>
      <p:pic>
        <p:nvPicPr>
          <p:cNvPr id="8" name="Picture 7">
            <a:extLst>
              <a:ext uri="{FF2B5EF4-FFF2-40B4-BE49-F238E27FC236}">
                <a16:creationId xmlns:a16="http://schemas.microsoft.com/office/drawing/2014/main" id="{E895AC6E-9F94-0EA7-338B-E1BAC0664918}"/>
              </a:ext>
            </a:extLst>
          </p:cNvPr>
          <p:cNvPicPr>
            <a:picLocks noChangeAspect="1"/>
          </p:cNvPicPr>
          <p:nvPr/>
        </p:nvPicPr>
        <p:blipFill>
          <a:blip r:embed="rId6"/>
          <a:stretch>
            <a:fillRect/>
          </a:stretch>
        </p:blipFill>
        <p:spPr>
          <a:xfrm>
            <a:off x="1189895" y="4086926"/>
            <a:ext cx="8524875" cy="2333625"/>
          </a:xfrm>
          <a:prstGeom prst="rect">
            <a:avLst/>
          </a:prstGeom>
        </p:spPr>
      </p:pic>
    </p:spTree>
    <p:extLst>
      <p:ext uri="{BB962C8B-B14F-4D97-AF65-F5344CB8AC3E}">
        <p14:creationId xmlns:p14="http://schemas.microsoft.com/office/powerpoint/2010/main" val="814382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48000">
              <a:schemeClr val="accent6">
                <a:lumMod val="97000"/>
                <a:lumOff val="3000"/>
              </a:schemeClr>
            </a:gs>
            <a:gs pos="100000">
              <a:schemeClr val="accent6">
                <a:lumMod val="60000"/>
                <a:lumOff val="40000"/>
              </a:schemeClr>
            </a:gs>
          </a:gsLst>
          <a:lin ang="16200000" scaled="1"/>
        </a:gradFill>
        <a:effectLst/>
      </p:bgPr>
    </p:bg>
    <p:spTree>
      <p:nvGrpSpPr>
        <p:cNvPr id="1" name="">
          <a:extLst>
            <a:ext uri="{FF2B5EF4-FFF2-40B4-BE49-F238E27FC236}">
              <a16:creationId xmlns:a16="http://schemas.microsoft.com/office/drawing/2014/main" id="{6B3BCDEE-ACB3-4AA2-6D2A-FE089CC3669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35E8B8-2B51-F8EB-BE3D-0BB3D3FA28AA}"/>
              </a:ext>
            </a:extLst>
          </p:cNvPr>
          <p:cNvPicPr>
            <a:picLocks noChangeAspect="1"/>
          </p:cNvPicPr>
          <p:nvPr/>
        </p:nvPicPr>
        <p:blipFill>
          <a:blip r:embed="rId3"/>
          <a:stretch>
            <a:fillRect/>
          </a:stretch>
        </p:blipFill>
        <p:spPr>
          <a:xfrm>
            <a:off x="0" y="-14939"/>
            <a:ext cx="12192000" cy="6872939"/>
          </a:xfrm>
          <a:prstGeom prst="rect">
            <a:avLst/>
          </a:prstGeom>
        </p:spPr>
      </p:pic>
      <p:graphicFrame>
        <p:nvGraphicFramePr>
          <p:cNvPr id="12" name="Content Placeholder 11">
            <a:extLst>
              <a:ext uri="{FF2B5EF4-FFF2-40B4-BE49-F238E27FC236}">
                <a16:creationId xmlns:a16="http://schemas.microsoft.com/office/drawing/2014/main" id="{F2251B43-0198-2F17-220A-419D90A88980}"/>
              </a:ext>
            </a:extLst>
          </p:cNvPr>
          <p:cNvGraphicFramePr>
            <a:graphicFrameLocks noGrp="1"/>
          </p:cNvGraphicFramePr>
          <p:nvPr>
            <p:ph sz="quarter" idx="10"/>
            <p:extLst>
              <p:ext uri="{D42A27DB-BD31-4B8C-83A1-F6EECF244321}">
                <p14:modId xmlns:p14="http://schemas.microsoft.com/office/powerpoint/2010/main" val="743582859"/>
              </p:ext>
            </p:extLst>
          </p:nvPr>
        </p:nvGraphicFramePr>
        <p:xfrm>
          <a:off x="1081612" y="139816"/>
          <a:ext cx="8633158" cy="6636849"/>
        </p:xfrm>
        <a:graphic>
          <a:graphicData uri="http://schemas.openxmlformats.org/drawingml/2006/table">
            <a:tbl>
              <a:tblPr firstRow="1" bandRow="1">
                <a:tableStyleId>{0E3FDE45-AF77-4B5C-9715-49D594BDF05E}</a:tableStyleId>
              </a:tblPr>
              <a:tblGrid>
                <a:gridCol w="8633158">
                  <a:extLst>
                    <a:ext uri="{9D8B030D-6E8A-4147-A177-3AD203B41FA5}">
                      <a16:colId xmlns:a16="http://schemas.microsoft.com/office/drawing/2014/main" val="3873320034"/>
                    </a:ext>
                  </a:extLst>
                </a:gridCol>
              </a:tblGrid>
              <a:tr h="575715">
                <a:tc>
                  <a:txBody>
                    <a:bodyPr/>
                    <a:lstStyle/>
                    <a:p>
                      <a:r>
                        <a:rPr lang="en-US" dirty="0"/>
                        <a:t>Machine Learning Code Flow 4/4)</a:t>
                      </a:r>
                    </a:p>
                  </a:txBody>
                  <a:tcPr>
                    <a:gradFill>
                      <a:gsLst>
                        <a:gs pos="0">
                          <a:schemeClr val="tx1"/>
                        </a:gs>
                        <a:gs pos="20000">
                          <a:srgbClr val="00B050"/>
                        </a:gs>
                        <a:gs pos="100000">
                          <a:schemeClr val="accent6">
                            <a:lumMod val="60000"/>
                            <a:lumOff val="40000"/>
                          </a:schemeClr>
                        </a:gs>
                      </a:gsLst>
                      <a:lin ang="16200000" scaled="1"/>
                    </a:gradFill>
                  </a:tcPr>
                </a:tc>
                <a:extLst>
                  <a:ext uri="{0D108BD9-81ED-4DB2-BD59-A6C34878D82A}">
                    <a16:rowId xmlns:a16="http://schemas.microsoft.com/office/drawing/2014/main" val="373886323"/>
                  </a:ext>
                </a:extLst>
              </a:tr>
              <a:tr h="1845444">
                <a:tc>
                  <a:txBody>
                    <a:bodyPr/>
                    <a:lstStyle/>
                    <a:p>
                      <a:pPr marL="0" indent="0">
                        <a:buNone/>
                      </a:pPr>
                      <a:r>
                        <a:rPr lang="en-US" b="1" dirty="0"/>
                        <a:t># Initialize and train the Support Vector Classifier (SVC) model# Using 'rbf' kernel for potentially better performance with non-linear relationships.# C=1.0 is a default regularization parameter.</a:t>
                      </a:r>
                    </a:p>
                  </a:txBody>
                  <a:tcPr>
                    <a:gradFill>
                      <a:gsLst>
                        <a:gs pos="0">
                          <a:schemeClr val="tx1"/>
                        </a:gs>
                        <a:gs pos="20000">
                          <a:srgbClr val="00B050"/>
                        </a:gs>
                        <a:gs pos="100000">
                          <a:schemeClr val="accent6">
                            <a:lumMod val="60000"/>
                            <a:lumOff val="40000"/>
                          </a:schemeClr>
                        </a:gs>
                      </a:gsLst>
                      <a:lin ang="16200000" scaled="1"/>
                    </a:gradFill>
                  </a:tcPr>
                </a:tc>
                <a:extLst>
                  <a:ext uri="{0D108BD9-81ED-4DB2-BD59-A6C34878D82A}">
                    <a16:rowId xmlns:a16="http://schemas.microsoft.com/office/drawing/2014/main" val="2178940933"/>
                  </a:ext>
                </a:extLst>
              </a:tr>
              <a:tr h="923533">
                <a:tc>
                  <a:txBody>
                    <a:bodyPr/>
                    <a:lstStyle/>
                    <a:p>
                      <a:r>
                        <a:rPr lang="en-US" b="1" dirty="0"/>
                        <a:t># Make predictions on the test set</a:t>
                      </a:r>
                    </a:p>
                    <a:p>
                      <a:endParaRPr lang="en-US" dirty="0"/>
                    </a:p>
                  </a:txBody>
                  <a:tcPr>
                    <a:gradFill>
                      <a:gsLst>
                        <a:gs pos="0">
                          <a:schemeClr val="tx1"/>
                        </a:gs>
                        <a:gs pos="20000">
                          <a:srgbClr val="00B050"/>
                        </a:gs>
                        <a:gs pos="100000">
                          <a:schemeClr val="accent6">
                            <a:lumMod val="60000"/>
                            <a:lumOff val="40000"/>
                          </a:schemeClr>
                        </a:gs>
                      </a:gsLst>
                      <a:lin ang="16200000" scaled="1"/>
                    </a:gradFill>
                  </a:tcPr>
                </a:tc>
                <a:extLst>
                  <a:ext uri="{0D108BD9-81ED-4DB2-BD59-A6C34878D82A}">
                    <a16:rowId xmlns:a16="http://schemas.microsoft.com/office/drawing/2014/main" val="1137693436"/>
                  </a:ext>
                </a:extLst>
              </a:tr>
              <a:tr h="1683613">
                <a:tc>
                  <a:txBody>
                    <a:bodyPr/>
                    <a:lstStyle/>
                    <a:p>
                      <a:r>
                        <a:rPr lang="en-US" b="1" dirty="0"/>
                        <a:t># Evaluate the model</a:t>
                      </a:r>
                    </a:p>
                    <a:p>
                      <a:endParaRPr lang="en-US" b="1" dirty="0"/>
                    </a:p>
                    <a:p>
                      <a:endParaRPr lang="en-US" dirty="0"/>
                    </a:p>
                    <a:p>
                      <a:endParaRPr lang="en-US" dirty="0"/>
                    </a:p>
                    <a:p>
                      <a:endParaRPr lang="en-US" dirty="0"/>
                    </a:p>
                    <a:p>
                      <a:endParaRPr lang="en-US" dirty="0"/>
                    </a:p>
                  </a:txBody>
                  <a:tcPr>
                    <a:gradFill>
                      <a:gsLst>
                        <a:gs pos="0">
                          <a:schemeClr val="tx1"/>
                        </a:gs>
                        <a:gs pos="20000">
                          <a:srgbClr val="00B050"/>
                        </a:gs>
                        <a:gs pos="100000">
                          <a:schemeClr val="accent6">
                            <a:lumMod val="60000"/>
                            <a:lumOff val="40000"/>
                          </a:schemeClr>
                        </a:gs>
                      </a:gsLst>
                      <a:lin ang="16200000" scaled="1"/>
                    </a:gradFill>
                  </a:tcPr>
                </a:tc>
                <a:extLst>
                  <a:ext uri="{0D108BD9-81ED-4DB2-BD59-A6C34878D82A}">
                    <a16:rowId xmlns:a16="http://schemas.microsoft.com/office/drawing/2014/main" val="3418251082"/>
                  </a:ext>
                </a:extLst>
              </a:tr>
              <a:tr h="1554797">
                <a:tc>
                  <a:txBody>
                    <a:bodyPr/>
                    <a:lstStyle/>
                    <a:p>
                      <a:r>
                        <a:rPr lang="en-US" b="1" dirty="0"/>
                        <a:t># Print Model Evaluation Metrics</a:t>
                      </a:r>
                    </a:p>
                  </a:txBody>
                  <a:tcPr>
                    <a:gradFill>
                      <a:gsLst>
                        <a:gs pos="0">
                          <a:schemeClr val="tx1"/>
                        </a:gs>
                        <a:gs pos="20000">
                          <a:srgbClr val="00B050"/>
                        </a:gs>
                        <a:gs pos="100000">
                          <a:schemeClr val="accent6">
                            <a:lumMod val="60000"/>
                            <a:lumOff val="40000"/>
                          </a:schemeClr>
                        </a:gs>
                      </a:gsLst>
                      <a:lin ang="16200000" scaled="1"/>
                    </a:gradFill>
                  </a:tcPr>
                </a:tc>
                <a:extLst>
                  <a:ext uri="{0D108BD9-81ED-4DB2-BD59-A6C34878D82A}">
                    <a16:rowId xmlns:a16="http://schemas.microsoft.com/office/drawing/2014/main" val="2366637779"/>
                  </a:ext>
                </a:extLst>
              </a:tr>
            </a:tbl>
          </a:graphicData>
        </a:graphic>
      </p:graphicFrame>
      <p:sp>
        <p:nvSpPr>
          <p:cNvPr id="2" name="Slide Number Placeholder 1">
            <a:extLst>
              <a:ext uri="{FF2B5EF4-FFF2-40B4-BE49-F238E27FC236}">
                <a16:creationId xmlns:a16="http://schemas.microsoft.com/office/drawing/2014/main" id="{1419142A-E8B8-5294-7CC3-3577B18CE65E}"/>
              </a:ext>
            </a:extLst>
          </p:cNvPr>
          <p:cNvSpPr>
            <a:spLocks noGrp="1"/>
          </p:cNvSpPr>
          <p:nvPr>
            <p:ph type="sldNum" sz="quarter" idx="4"/>
          </p:nvPr>
        </p:nvSpPr>
        <p:spPr/>
        <p:txBody>
          <a:bodyPr/>
          <a:lstStyle/>
          <a:p>
            <a:fld id="{08AB70BE-1769-45B8-85A6-0C837432C7E6}" type="slidenum">
              <a:rPr lang="en-US" smtClean="0"/>
              <a:pPr/>
              <a:t>17</a:t>
            </a:fld>
            <a:endParaRPr lang="en-US" dirty="0"/>
          </a:p>
        </p:txBody>
      </p:sp>
      <p:sp>
        <p:nvSpPr>
          <p:cNvPr id="13" name="Flowchart: Delay 12">
            <a:extLst>
              <a:ext uri="{FF2B5EF4-FFF2-40B4-BE49-F238E27FC236}">
                <a16:creationId xmlns:a16="http://schemas.microsoft.com/office/drawing/2014/main" id="{DE925243-A3B4-B59D-BD0B-7FCCD54B8675}"/>
              </a:ext>
            </a:extLst>
          </p:cNvPr>
          <p:cNvSpPr/>
          <p:nvPr/>
        </p:nvSpPr>
        <p:spPr>
          <a:xfrm>
            <a:off x="9828340" y="139816"/>
            <a:ext cx="2363660" cy="1207477"/>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pic>
        <p:nvPicPr>
          <p:cNvPr id="4" name="Picture 3">
            <a:extLst>
              <a:ext uri="{FF2B5EF4-FFF2-40B4-BE49-F238E27FC236}">
                <a16:creationId xmlns:a16="http://schemas.microsoft.com/office/drawing/2014/main" id="{FB3518AD-295B-5F77-AE1B-7615107E9FFC}"/>
              </a:ext>
            </a:extLst>
          </p:cNvPr>
          <p:cNvPicPr>
            <a:picLocks noChangeAspect="1"/>
          </p:cNvPicPr>
          <p:nvPr/>
        </p:nvPicPr>
        <p:blipFill>
          <a:blip r:embed="rId4"/>
          <a:stretch>
            <a:fillRect/>
          </a:stretch>
        </p:blipFill>
        <p:spPr>
          <a:xfrm>
            <a:off x="1189326" y="1590350"/>
            <a:ext cx="7383174" cy="941960"/>
          </a:xfrm>
          <a:prstGeom prst="rect">
            <a:avLst/>
          </a:prstGeom>
        </p:spPr>
      </p:pic>
      <p:pic>
        <p:nvPicPr>
          <p:cNvPr id="6" name="Picture 5">
            <a:extLst>
              <a:ext uri="{FF2B5EF4-FFF2-40B4-BE49-F238E27FC236}">
                <a16:creationId xmlns:a16="http://schemas.microsoft.com/office/drawing/2014/main" id="{B50E61AD-47DC-C37D-DAF9-A46DA385D36D}"/>
              </a:ext>
            </a:extLst>
          </p:cNvPr>
          <p:cNvPicPr>
            <a:picLocks noChangeAspect="1"/>
          </p:cNvPicPr>
          <p:nvPr/>
        </p:nvPicPr>
        <p:blipFill>
          <a:blip r:embed="rId5"/>
          <a:stretch>
            <a:fillRect/>
          </a:stretch>
        </p:blipFill>
        <p:spPr>
          <a:xfrm>
            <a:off x="1205345" y="2919193"/>
            <a:ext cx="3916605" cy="485343"/>
          </a:xfrm>
          <a:prstGeom prst="rect">
            <a:avLst/>
          </a:prstGeom>
        </p:spPr>
      </p:pic>
      <p:pic>
        <p:nvPicPr>
          <p:cNvPr id="8" name="Picture 7">
            <a:extLst>
              <a:ext uri="{FF2B5EF4-FFF2-40B4-BE49-F238E27FC236}">
                <a16:creationId xmlns:a16="http://schemas.microsoft.com/office/drawing/2014/main" id="{764FD45C-55EF-19CD-1E33-465435BED289}"/>
              </a:ext>
            </a:extLst>
          </p:cNvPr>
          <p:cNvPicPr>
            <a:picLocks noChangeAspect="1"/>
          </p:cNvPicPr>
          <p:nvPr/>
        </p:nvPicPr>
        <p:blipFill>
          <a:blip r:embed="rId6"/>
          <a:stretch>
            <a:fillRect/>
          </a:stretch>
        </p:blipFill>
        <p:spPr>
          <a:xfrm>
            <a:off x="1205345" y="3962776"/>
            <a:ext cx="5810250" cy="981075"/>
          </a:xfrm>
          <a:prstGeom prst="rect">
            <a:avLst/>
          </a:prstGeom>
        </p:spPr>
      </p:pic>
      <p:pic>
        <p:nvPicPr>
          <p:cNvPr id="10" name="Picture 9">
            <a:extLst>
              <a:ext uri="{FF2B5EF4-FFF2-40B4-BE49-F238E27FC236}">
                <a16:creationId xmlns:a16="http://schemas.microsoft.com/office/drawing/2014/main" id="{A11BD652-BB23-26B9-AE95-E3652E80A7E8}"/>
              </a:ext>
            </a:extLst>
          </p:cNvPr>
          <p:cNvPicPr>
            <a:picLocks noChangeAspect="1"/>
          </p:cNvPicPr>
          <p:nvPr/>
        </p:nvPicPr>
        <p:blipFill>
          <a:blip r:embed="rId7"/>
          <a:stretch>
            <a:fillRect/>
          </a:stretch>
        </p:blipFill>
        <p:spPr>
          <a:xfrm>
            <a:off x="1189326" y="5554046"/>
            <a:ext cx="7067550" cy="962025"/>
          </a:xfrm>
          <a:prstGeom prst="rect">
            <a:avLst/>
          </a:prstGeom>
        </p:spPr>
      </p:pic>
    </p:spTree>
    <p:extLst>
      <p:ext uri="{BB962C8B-B14F-4D97-AF65-F5344CB8AC3E}">
        <p14:creationId xmlns:p14="http://schemas.microsoft.com/office/powerpoint/2010/main" val="320492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9F474-D69E-3DA8-F698-1B11B0F109E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7B11FD0-3758-0E24-A410-D79675CA36E3}"/>
              </a:ext>
            </a:extLst>
          </p:cNvPr>
          <p:cNvPicPr>
            <a:picLocks noChangeAspect="1"/>
          </p:cNvPicPr>
          <p:nvPr/>
        </p:nvPicPr>
        <p:blipFill>
          <a:blip r:embed="rId3"/>
          <a:stretch>
            <a:fillRect/>
          </a:stretch>
        </p:blipFill>
        <p:spPr>
          <a:xfrm>
            <a:off x="0" y="1"/>
            <a:ext cx="12192000" cy="6857999"/>
          </a:xfrm>
          <a:prstGeom prst="rect">
            <a:avLst/>
          </a:prstGeom>
        </p:spPr>
      </p:pic>
      <p:sp>
        <p:nvSpPr>
          <p:cNvPr id="3" name="Title 2">
            <a:extLst>
              <a:ext uri="{FF2B5EF4-FFF2-40B4-BE49-F238E27FC236}">
                <a16:creationId xmlns:a16="http://schemas.microsoft.com/office/drawing/2014/main" id="{56B8025A-F8A1-BE9F-2967-5579BAF2F32F}"/>
              </a:ext>
            </a:extLst>
          </p:cNvPr>
          <p:cNvSpPr>
            <a:spLocks noGrp="1"/>
          </p:cNvSpPr>
          <p:nvPr>
            <p:ph type="title"/>
          </p:nvPr>
        </p:nvSpPr>
        <p:spPr>
          <a:xfrm>
            <a:off x="2651598" y="494910"/>
            <a:ext cx="6521585" cy="493772"/>
          </a:xfrm>
          <a:blipFill>
            <a:blip r:embed="rId4"/>
            <a:tile tx="0" ty="0" sx="100000" sy="100000" flip="none" algn="tl"/>
          </a:blipFill>
        </p:spPr>
        <p:txBody>
          <a:bodyPr>
            <a:normAutofit fontScale="90000"/>
          </a:bodyPr>
          <a:lstStyle/>
          <a:p>
            <a:r>
              <a:rPr lang="en-US" b="1" dirty="0">
                <a:solidFill>
                  <a:schemeClr val="tx1"/>
                </a:solidFill>
              </a:rPr>
              <a:t>Best Model Performance Metric</a:t>
            </a:r>
          </a:p>
        </p:txBody>
      </p:sp>
      <p:graphicFrame>
        <p:nvGraphicFramePr>
          <p:cNvPr id="7" name="Content Placeholder 6">
            <a:extLst>
              <a:ext uri="{FF2B5EF4-FFF2-40B4-BE49-F238E27FC236}">
                <a16:creationId xmlns:a16="http://schemas.microsoft.com/office/drawing/2014/main" id="{9E12C3AA-3C49-996C-654E-33C4DE435209}"/>
              </a:ext>
            </a:extLst>
          </p:cNvPr>
          <p:cNvGraphicFramePr>
            <a:graphicFrameLocks noGrp="1"/>
          </p:cNvGraphicFramePr>
          <p:nvPr>
            <p:ph sz="quarter" idx="10"/>
            <p:extLst>
              <p:ext uri="{D42A27DB-BD31-4B8C-83A1-F6EECF244321}">
                <p14:modId xmlns:p14="http://schemas.microsoft.com/office/powerpoint/2010/main" val="565590045"/>
              </p:ext>
            </p:extLst>
          </p:nvPr>
        </p:nvGraphicFramePr>
        <p:xfrm>
          <a:off x="0" y="1483591"/>
          <a:ext cx="12192000" cy="3703590"/>
        </p:xfrm>
        <a:graphic>
          <a:graphicData uri="http://schemas.openxmlformats.org/drawingml/2006/table">
            <a:tbl>
              <a:tblPr>
                <a:tableStyleId>{0E3FDE45-AF77-4B5C-9715-49D594BDF05E}</a:tableStyleId>
              </a:tblPr>
              <a:tblGrid>
                <a:gridCol w="3690669">
                  <a:extLst>
                    <a:ext uri="{9D8B030D-6E8A-4147-A177-3AD203B41FA5}">
                      <a16:colId xmlns:a16="http://schemas.microsoft.com/office/drawing/2014/main" val="941055864"/>
                    </a:ext>
                  </a:extLst>
                </a:gridCol>
                <a:gridCol w="1780909">
                  <a:extLst>
                    <a:ext uri="{9D8B030D-6E8A-4147-A177-3AD203B41FA5}">
                      <a16:colId xmlns:a16="http://schemas.microsoft.com/office/drawing/2014/main" val="294351341"/>
                    </a:ext>
                  </a:extLst>
                </a:gridCol>
                <a:gridCol w="1364297">
                  <a:extLst>
                    <a:ext uri="{9D8B030D-6E8A-4147-A177-3AD203B41FA5}">
                      <a16:colId xmlns:a16="http://schemas.microsoft.com/office/drawing/2014/main" val="357066149"/>
                    </a:ext>
                  </a:extLst>
                </a:gridCol>
                <a:gridCol w="1139035">
                  <a:extLst>
                    <a:ext uri="{9D8B030D-6E8A-4147-A177-3AD203B41FA5}">
                      <a16:colId xmlns:a16="http://schemas.microsoft.com/office/drawing/2014/main" val="844685899"/>
                    </a:ext>
                  </a:extLst>
                </a:gridCol>
                <a:gridCol w="1422333">
                  <a:extLst>
                    <a:ext uri="{9D8B030D-6E8A-4147-A177-3AD203B41FA5}">
                      <a16:colId xmlns:a16="http://schemas.microsoft.com/office/drawing/2014/main" val="2696195818"/>
                    </a:ext>
                  </a:extLst>
                </a:gridCol>
                <a:gridCol w="2794757">
                  <a:extLst>
                    <a:ext uri="{9D8B030D-6E8A-4147-A177-3AD203B41FA5}">
                      <a16:colId xmlns:a16="http://schemas.microsoft.com/office/drawing/2014/main" val="1944786818"/>
                    </a:ext>
                  </a:extLst>
                </a:gridCol>
              </a:tblGrid>
              <a:tr h="613545">
                <a:tc>
                  <a:txBody>
                    <a:bodyPr/>
                    <a:lstStyle/>
                    <a:p>
                      <a:pPr algn="l" fontAlgn="b">
                        <a:buNone/>
                      </a:pPr>
                      <a:r>
                        <a:rPr lang="en-US" sz="2000" b="1" u="none" strike="noStrike" dirty="0">
                          <a:solidFill>
                            <a:schemeClr val="tx1"/>
                          </a:solidFill>
                          <a:effectLst/>
                        </a:rPr>
                        <a:t>Model Performance Comparison</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Accuracy</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Precision</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Recall</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F1 Score</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Comments</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extLst>
                  <a:ext uri="{0D108BD9-81ED-4DB2-BD59-A6C34878D82A}">
                    <a16:rowId xmlns:a16="http://schemas.microsoft.com/office/drawing/2014/main" val="3864905453"/>
                  </a:ext>
                </a:extLst>
              </a:tr>
              <a:tr h="613545">
                <a:tc>
                  <a:txBody>
                    <a:bodyPr/>
                    <a:lstStyle/>
                    <a:p>
                      <a:pPr algn="l" fontAlgn="b">
                        <a:buNone/>
                      </a:pPr>
                      <a:r>
                        <a:rPr lang="en-US" sz="2000" b="1" u="none" strike="noStrike" dirty="0">
                          <a:solidFill>
                            <a:schemeClr val="tx1"/>
                          </a:solidFill>
                          <a:effectLst/>
                        </a:rPr>
                        <a:t>Random Forest Regressor</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1600" b="1" u="none" strike="noStrike" dirty="0">
                          <a:solidFill>
                            <a:schemeClr val="tx1"/>
                          </a:solidFill>
                          <a:effectLst/>
                        </a:rPr>
                        <a:t>Overfitting. Not Adopted</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extLst>
                  <a:ext uri="{0D108BD9-81ED-4DB2-BD59-A6C34878D82A}">
                    <a16:rowId xmlns:a16="http://schemas.microsoft.com/office/drawing/2014/main" val="2805246637"/>
                  </a:ext>
                </a:extLst>
              </a:tr>
              <a:tr h="613545">
                <a:tc>
                  <a:txBody>
                    <a:bodyPr/>
                    <a:lstStyle/>
                    <a:p>
                      <a:pPr algn="l" fontAlgn="b">
                        <a:buNone/>
                      </a:pPr>
                      <a:r>
                        <a:rPr lang="en-US" sz="2000" b="1" u="none" strike="noStrike" dirty="0">
                          <a:solidFill>
                            <a:schemeClr val="tx1"/>
                          </a:solidFill>
                          <a:effectLst/>
                        </a:rPr>
                        <a:t>Gradient Boosting Regressor (LightGBM)</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1.00</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1600" b="1" u="none" strike="noStrike" dirty="0">
                          <a:solidFill>
                            <a:schemeClr val="tx1"/>
                          </a:solidFill>
                          <a:effectLst/>
                        </a:rPr>
                        <a:t>Overfitting. Not Adopted</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extLst>
                  <a:ext uri="{0D108BD9-81ED-4DB2-BD59-A6C34878D82A}">
                    <a16:rowId xmlns:a16="http://schemas.microsoft.com/office/drawing/2014/main" val="1826363567"/>
                  </a:ext>
                </a:extLst>
              </a:tr>
              <a:tr h="613545">
                <a:tc>
                  <a:txBody>
                    <a:bodyPr/>
                    <a:lstStyle/>
                    <a:p>
                      <a:pPr algn="l" fontAlgn="b">
                        <a:buNone/>
                      </a:pPr>
                      <a:r>
                        <a:rPr lang="en-US" sz="2000" b="1" u="none" strike="noStrike" dirty="0">
                          <a:solidFill>
                            <a:schemeClr val="tx1"/>
                          </a:solidFill>
                          <a:effectLst/>
                        </a:rPr>
                        <a:t>Logistic Regression model</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0.8818</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0.8217</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0.961</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0.8859</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1600" b="1" u="none" strike="noStrike" dirty="0">
                          <a:solidFill>
                            <a:schemeClr val="tx1"/>
                          </a:solidFill>
                          <a:effectLst/>
                        </a:rPr>
                        <a:t>Include Evaluation list</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extLst>
                  <a:ext uri="{0D108BD9-81ED-4DB2-BD59-A6C34878D82A}">
                    <a16:rowId xmlns:a16="http://schemas.microsoft.com/office/drawing/2014/main" val="3184790344"/>
                  </a:ext>
                </a:extLst>
              </a:tr>
              <a:tr h="613545">
                <a:tc>
                  <a:txBody>
                    <a:bodyPr/>
                    <a:lstStyle/>
                    <a:p>
                      <a:pPr algn="l" fontAlgn="b">
                        <a:buNone/>
                      </a:pPr>
                      <a:r>
                        <a:rPr lang="en-US" sz="2000" b="1" u="none" strike="noStrike" dirty="0">
                          <a:solidFill>
                            <a:schemeClr val="tx1"/>
                          </a:solidFill>
                          <a:effectLst/>
                        </a:rPr>
                        <a:t>Support Vector Regressor (SVR)</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0.8958</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0.8315</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0.981</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0.8999</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1600" b="1" u="none" strike="noStrike" dirty="0">
                          <a:solidFill>
                            <a:schemeClr val="tx1"/>
                          </a:solidFill>
                          <a:effectLst/>
                        </a:rPr>
                        <a:t>Include Evaluation list</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extLst>
                  <a:ext uri="{0D108BD9-81ED-4DB2-BD59-A6C34878D82A}">
                    <a16:rowId xmlns:a16="http://schemas.microsoft.com/office/drawing/2014/main" val="2540532882"/>
                  </a:ext>
                </a:extLst>
              </a:tr>
              <a:tr h="613545">
                <a:tc>
                  <a:txBody>
                    <a:bodyPr/>
                    <a:lstStyle/>
                    <a:p>
                      <a:pPr algn="l" fontAlgn="b">
                        <a:buNone/>
                      </a:pPr>
                      <a:r>
                        <a:rPr lang="en-US" sz="2000" b="1" u="none" strike="noStrike" dirty="0">
                          <a:solidFill>
                            <a:schemeClr val="tx1"/>
                          </a:solidFill>
                          <a:effectLst/>
                        </a:rPr>
                        <a:t>K-Nearest Neighbors (KNN) Regressor</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0.8227</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0.7781</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0.88</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2000" b="1" u="none" strike="noStrike" dirty="0">
                          <a:solidFill>
                            <a:schemeClr val="tx1"/>
                          </a:solidFill>
                          <a:effectLst/>
                        </a:rPr>
                        <a:t>0.8257</a:t>
                      </a:r>
                      <a:endParaRPr lang="en-US" sz="20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tc>
                  <a:txBody>
                    <a:bodyPr/>
                    <a:lstStyle/>
                    <a:p>
                      <a:pPr algn="l" fontAlgn="b">
                        <a:buNone/>
                      </a:pPr>
                      <a:r>
                        <a:rPr lang="en-US" sz="1600" b="1" u="none" strike="noStrike" dirty="0">
                          <a:solidFill>
                            <a:schemeClr val="tx1"/>
                          </a:solidFill>
                          <a:effectLst/>
                        </a:rPr>
                        <a:t>Include Evaluation list</a:t>
                      </a:r>
                      <a:endParaRPr lang="en-US" sz="1600" b="1" i="0" u="none" strike="noStrike" dirty="0">
                        <a:solidFill>
                          <a:schemeClr val="tx1"/>
                        </a:solidFill>
                        <a:effectLst/>
                        <a:latin typeface="Aptos Narrow" panose="020B000402020202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blipFill>
                      <a:blip r:embed="rId4"/>
                      <a:tile tx="0" ty="0" sx="100000" sy="100000" flip="none" algn="tl"/>
                    </a:blipFill>
                  </a:tcPr>
                </a:tc>
                <a:extLst>
                  <a:ext uri="{0D108BD9-81ED-4DB2-BD59-A6C34878D82A}">
                    <a16:rowId xmlns:a16="http://schemas.microsoft.com/office/drawing/2014/main" val="255090544"/>
                  </a:ext>
                </a:extLst>
              </a:tr>
            </a:tbl>
          </a:graphicData>
        </a:graphic>
      </p:graphicFrame>
      <p:sp>
        <p:nvSpPr>
          <p:cNvPr id="2" name="Slide Number Placeholder 1">
            <a:extLst>
              <a:ext uri="{FF2B5EF4-FFF2-40B4-BE49-F238E27FC236}">
                <a16:creationId xmlns:a16="http://schemas.microsoft.com/office/drawing/2014/main" id="{C94ED8CE-1E50-C5BF-67B8-ADFE2955683D}"/>
              </a:ext>
            </a:extLst>
          </p:cNvPr>
          <p:cNvSpPr>
            <a:spLocks noGrp="1"/>
          </p:cNvSpPr>
          <p:nvPr>
            <p:ph type="sldNum" sz="quarter" idx="4"/>
          </p:nvPr>
        </p:nvSpPr>
        <p:spPr/>
        <p:txBody>
          <a:bodyPr/>
          <a:lstStyle/>
          <a:p>
            <a:fld id="{08AB70BE-1769-45B8-85A6-0C837432C7E6}" type="slidenum">
              <a:rPr lang="en-US" smtClean="0"/>
              <a:pPr/>
              <a:t>18</a:t>
            </a:fld>
            <a:endParaRPr lang="en-US" dirty="0"/>
          </a:p>
        </p:txBody>
      </p:sp>
    </p:spTree>
    <p:extLst>
      <p:ext uri="{BB962C8B-B14F-4D97-AF65-F5344CB8AC3E}">
        <p14:creationId xmlns:p14="http://schemas.microsoft.com/office/powerpoint/2010/main" val="153089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045BA-30EE-B08F-565D-4C95B7A42E6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B64123-70E4-EEDD-F982-89CAC272DCD3}"/>
              </a:ext>
            </a:extLst>
          </p:cNvPr>
          <p:cNvPicPr>
            <a:picLocks noChangeAspect="1"/>
          </p:cNvPicPr>
          <p:nvPr/>
        </p:nvPicPr>
        <p:blipFill>
          <a:blip r:embed="rId3"/>
          <a:stretch>
            <a:fillRect/>
          </a:stretch>
        </p:blipFill>
        <p:spPr>
          <a:xfrm>
            <a:off x="0" y="-1"/>
            <a:ext cx="12204897" cy="6857999"/>
          </a:xfrm>
          <a:prstGeom prst="rect">
            <a:avLst/>
          </a:prstGeom>
        </p:spPr>
      </p:pic>
      <p:graphicFrame>
        <p:nvGraphicFramePr>
          <p:cNvPr id="12" name="Content Placeholder 11">
            <a:extLst>
              <a:ext uri="{FF2B5EF4-FFF2-40B4-BE49-F238E27FC236}">
                <a16:creationId xmlns:a16="http://schemas.microsoft.com/office/drawing/2014/main" id="{AE30C931-C4C3-9C49-C469-382C812925DE}"/>
              </a:ext>
            </a:extLst>
          </p:cNvPr>
          <p:cNvGraphicFramePr>
            <a:graphicFrameLocks noGrp="1"/>
          </p:cNvGraphicFramePr>
          <p:nvPr>
            <p:ph sz="quarter" idx="10"/>
            <p:extLst>
              <p:ext uri="{D42A27DB-BD31-4B8C-83A1-F6EECF244321}">
                <p14:modId xmlns:p14="http://schemas.microsoft.com/office/powerpoint/2010/main" val="1930351749"/>
              </p:ext>
            </p:extLst>
          </p:nvPr>
        </p:nvGraphicFramePr>
        <p:xfrm>
          <a:off x="8380524" y="245838"/>
          <a:ext cx="3811476" cy="2560320"/>
        </p:xfrm>
        <a:graphic>
          <a:graphicData uri="http://schemas.openxmlformats.org/drawingml/2006/table">
            <a:tbl>
              <a:tblPr firstRow="1" bandRow="1">
                <a:tableStyleId>{0E3FDE45-AF77-4B5C-9715-49D594BDF05E}</a:tableStyleId>
              </a:tblPr>
              <a:tblGrid>
                <a:gridCol w="3811476">
                  <a:extLst>
                    <a:ext uri="{9D8B030D-6E8A-4147-A177-3AD203B41FA5}">
                      <a16:colId xmlns:a16="http://schemas.microsoft.com/office/drawing/2014/main" val="3873320034"/>
                    </a:ext>
                  </a:extLst>
                </a:gridCol>
              </a:tblGrid>
              <a:tr h="212219">
                <a:tc>
                  <a:txBody>
                    <a:bodyPr/>
                    <a:lstStyle/>
                    <a:p>
                      <a:pPr marL="285750" indent="-285750">
                        <a:buFont typeface="Wingdings" panose="05000000000000000000" pitchFamily="2" charset="2"/>
                        <a:buChar char="Ø"/>
                      </a:pPr>
                      <a:r>
                        <a:rPr lang="en-US" dirty="0"/>
                        <a:t>SVM ML model Deployed with Gradio Interface</a:t>
                      </a:r>
                    </a:p>
                  </a:txBody>
                  <a:tcPr>
                    <a:gradFill>
                      <a:gsLst>
                        <a:gs pos="75000">
                          <a:srgbClr val="FF0000"/>
                        </a:gs>
                        <a:gs pos="50000">
                          <a:schemeClr val="accent1">
                            <a:shade val="67500"/>
                            <a:satMod val="115000"/>
                          </a:schemeClr>
                        </a:gs>
                        <a:gs pos="100000">
                          <a:schemeClr val="accent1">
                            <a:shade val="100000"/>
                            <a:satMod val="115000"/>
                          </a:schemeClr>
                        </a:gs>
                      </a:gsLst>
                      <a:lin ang="2700000" scaled="1"/>
                    </a:gradFill>
                  </a:tcPr>
                </a:tc>
                <a:extLst>
                  <a:ext uri="{0D108BD9-81ED-4DB2-BD59-A6C34878D82A}">
                    <a16:rowId xmlns:a16="http://schemas.microsoft.com/office/drawing/2014/main" val="373886323"/>
                  </a:ext>
                </a:extLst>
              </a:tr>
              <a:tr h="371384">
                <a:tc>
                  <a:txBody>
                    <a:bodyPr/>
                    <a:lstStyle/>
                    <a:p>
                      <a:pPr marL="285750" indent="-285750">
                        <a:buFont typeface="Wingdings" panose="05000000000000000000" pitchFamily="2" charset="2"/>
                        <a:buChar char="Ø"/>
                      </a:pPr>
                      <a:r>
                        <a:rPr lang="en-US" b="1" dirty="0"/>
                        <a:t>Test successful based on Sales Category input</a:t>
                      </a:r>
                    </a:p>
                  </a:txBody>
                  <a:tcPr>
                    <a:gradFill>
                      <a:gsLst>
                        <a:gs pos="75000">
                          <a:srgbClr val="FF0000"/>
                        </a:gs>
                        <a:gs pos="50000">
                          <a:schemeClr val="accent1">
                            <a:shade val="67500"/>
                            <a:satMod val="115000"/>
                          </a:schemeClr>
                        </a:gs>
                        <a:gs pos="100000">
                          <a:schemeClr val="accent1">
                            <a:shade val="100000"/>
                            <a:satMod val="115000"/>
                          </a:schemeClr>
                        </a:gs>
                      </a:gsLst>
                      <a:lin ang="2700000" scaled="1"/>
                    </a:gradFill>
                  </a:tcPr>
                </a:tc>
                <a:extLst>
                  <a:ext uri="{0D108BD9-81ED-4DB2-BD59-A6C34878D82A}">
                    <a16:rowId xmlns:a16="http://schemas.microsoft.com/office/drawing/2014/main" val="2178940933"/>
                  </a:ext>
                </a:extLst>
              </a:tr>
              <a:tr h="212219">
                <a:tc>
                  <a:txBody>
                    <a:bodyPr/>
                    <a:lstStyle/>
                    <a:p>
                      <a:pPr marL="285750" indent="-285750">
                        <a:buFont typeface="Wingdings" panose="05000000000000000000" pitchFamily="2" charset="2"/>
                        <a:buChar char="Ø"/>
                      </a:pPr>
                      <a:r>
                        <a:rPr lang="en-US" b="1" dirty="0"/>
                        <a:t>Continuous improvement by monthly and quarterly model-retrain</a:t>
                      </a:r>
                    </a:p>
                  </a:txBody>
                  <a:tcPr>
                    <a:gradFill>
                      <a:gsLst>
                        <a:gs pos="75000">
                          <a:srgbClr val="FF0000"/>
                        </a:gs>
                        <a:gs pos="50000">
                          <a:schemeClr val="accent1">
                            <a:shade val="67500"/>
                            <a:satMod val="115000"/>
                          </a:schemeClr>
                        </a:gs>
                        <a:gs pos="100000">
                          <a:schemeClr val="accent1">
                            <a:shade val="100000"/>
                            <a:satMod val="115000"/>
                          </a:schemeClr>
                        </a:gs>
                      </a:gsLst>
                      <a:lin ang="2700000" scaled="1"/>
                    </a:gradFill>
                  </a:tcPr>
                </a:tc>
                <a:extLst>
                  <a:ext uri="{0D108BD9-81ED-4DB2-BD59-A6C34878D82A}">
                    <a16:rowId xmlns:a16="http://schemas.microsoft.com/office/drawing/2014/main" val="1137693436"/>
                  </a:ext>
                </a:extLst>
              </a:tr>
              <a:tr h="212219">
                <a:tc>
                  <a:txBody>
                    <a:bodyPr/>
                    <a:lstStyle/>
                    <a:p>
                      <a:endParaRPr lang="en-US" dirty="0"/>
                    </a:p>
                  </a:txBody>
                  <a:tcPr>
                    <a:gradFill>
                      <a:gsLst>
                        <a:gs pos="75000">
                          <a:srgbClr val="FF0000"/>
                        </a:gs>
                        <a:gs pos="50000">
                          <a:schemeClr val="accent1">
                            <a:shade val="67500"/>
                            <a:satMod val="115000"/>
                          </a:schemeClr>
                        </a:gs>
                        <a:gs pos="100000">
                          <a:schemeClr val="accent1">
                            <a:shade val="100000"/>
                            <a:satMod val="115000"/>
                          </a:schemeClr>
                        </a:gs>
                      </a:gsLst>
                      <a:lin ang="2700000" scaled="1"/>
                    </a:gradFill>
                  </a:tcPr>
                </a:tc>
                <a:extLst>
                  <a:ext uri="{0D108BD9-81ED-4DB2-BD59-A6C34878D82A}">
                    <a16:rowId xmlns:a16="http://schemas.microsoft.com/office/drawing/2014/main" val="3418251082"/>
                  </a:ext>
                </a:extLst>
              </a:tr>
            </a:tbl>
          </a:graphicData>
        </a:graphic>
      </p:graphicFrame>
      <p:sp>
        <p:nvSpPr>
          <p:cNvPr id="2" name="Slide Number Placeholder 1">
            <a:extLst>
              <a:ext uri="{FF2B5EF4-FFF2-40B4-BE49-F238E27FC236}">
                <a16:creationId xmlns:a16="http://schemas.microsoft.com/office/drawing/2014/main" id="{E6350D79-FDE3-357B-07EB-0A2A1C835051}"/>
              </a:ext>
            </a:extLst>
          </p:cNvPr>
          <p:cNvSpPr>
            <a:spLocks noGrp="1"/>
          </p:cNvSpPr>
          <p:nvPr>
            <p:ph type="sldNum" sz="quarter" idx="4"/>
          </p:nvPr>
        </p:nvSpPr>
        <p:spPr/>
        <p:txBody>
          <a:bodyPr/>
          <a:lstStyle/>
          <a:p>
            <a:fld id="{08AB70BE-1769-45B8-85A6-0C837432C7E6}" type="slidenum">
              <a:rPr lang="en-US" smtClean="0"/>
              <a:pPr/>
              <a:t>19</a:t>
            </a:fld>
            <a:endParaRPr lang="en-US" dirty="0"/>
          </a:p>
        </p:txBody>
      </p:sp>
      <p:sp>
        <p:nvSpPr>
          <p:cNvPr id="3" name="Flowchart: Delay 2">
            <a:extLst>
              <a:ext uri="{FF2B5EF4-FFF2-40B4-BE49-F238E27FC236}">
                <a16:creationId xmlns:a16="http://schemas.microsoft.com/office/drawing/2014/main" id="{1532C0FC-B4B0-182D-6676-0E7E3479FB8F}"/>
              </a:ext>
            </a:extLst>
          </p:cNvPr>
          <p:cNvSpPr/>
          <p:nvPr/>
        </p:nvSpPr>
        <p:spPr>
          <a:xfrm>
            <a:off x="0" y="1"/>
            <a:ext cx="2516076" cy="865762"/>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3200" b="1" dirty="0">
                <a:solidFill>
                  <a:schemeClr val="tx1"/>
                </a:solidFill>
                <a:latin typeface="Rockwell Condensed" panose="02060603050405020104" pitchFamily="18" charset="0"/>
                <a:cs typeface="Segoe UI Light" panose="020B0502040204020203" pitchFamily="34" charset="0"/>
              </a:rPr>
              <a:t>Deployment</a:t>
            </a:r>
          </a:p>
        </p:txBody>
      </p:sp>
      <p:pic>
        <p:nvPicPr>
          <p:cNvPr id="7" name="Picture 6">
            <a:extLst>
              <a:ext uri="{FF2B5EF4-FFF2-40B4-BE49-F238E27FC236}">
                <a16:creationId xmlns:a16="http://schemas.microsoft.com/office/drawing/2014/main" id="{5F054568-D28C-25B8-B838-417F1CA49A4C}"/>
              </a:ext>
            </a:extLst>
          </p:cNvPr>
          <p:cNvPicPr>
            <a:picLocks noChangeAspect="1"/>
          </p:cNvPicPr>
          <p:nvPr/>
        </p:nvPicPr>
        <p:blipFill>
          <a:blip r:embed="rId4"/>
          <a:stretch>
            <a:fillRect/>
          </a:stretch>
        </p:blipFill>
        <p:spPr>
          <a:xfrm>
            <a:off x="0" y="992221"/>
            <a:ext cx="8324850" cy="4472931"/>
          </a:xfrm>
          <a:prstGeom prst="rect">
            <a:avLst/>
          </a:prstGeom>
        </p:spPr>
      </p:pic>
      <p:pic>
        <p:nvPicPr>
          <p:cNvPr id="9" name="Picture 8">
            <a:extLst>
              <a:ext uri="{FF2B5EF4-FFF2-40B4-BE49-F238E27FC236}">
                <a16:creationId xmlns:a16="http://schemas.microsoft.com/office/drawing/2014/main" id="{3AF73932-279A-F63C-3EDD-82CA6CDE3F81}"/>
              </a:ext>
            </a:extLst>
          </p:cNvPr>
          <p:cNvPicPr>
            <a:picLocks noChangeAspect="1"/>
          </p:cNvPicPr>
          <p:nvPr/>
        </p:nvPicPr>
        <p:blipFill>
          <a:blip r:embed="rId5"/>
          <a:stretch>
            <a:fillRect/>
          </a:stretch>
        </p:blipFill>
        <p:spPr>
          <a:xfrm>
            <a:off x="4062846" y="3663434"/>
            <a:ext cx="6248400" cy="3194565"/>
          </a:xfrm>
          <a:prstGeom prst="rect">
            <a:avLst/>
          </a:prstGeom>
        </p:spPr>
      </p:pic>
    </p:spTree>
    <p:extLst>
      <p:ext uri="{BB962C8B-B14F-4D97-AF65-F5344CB8AC3E}">
        <p14:creationId xmlns:p14="http://schemas.microsoft.com/office/powerpoint/2010/main" val="41624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5792FA6C-AB49-E93D-A28D-320B5ED472E1}"/>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A750EF4C-990E-4D92-A821-6F742977C0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CCE1B593-017D-4CAA-9E64-92F5EF85F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1" name="Oval 10">
              <a:extLst>
                <a:ext uri="{FF2B5EF4-FFF2-40B4-BE49-F238E27FC236}">
                  <a16:creationId xmlns:a16="http://schemas.microsoft.com/office/drawing/2014/main" id="{02770E66-D79F-4ACD-BC33-0E7F0AA14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2" name="Oval 11">
              <a:extLst>
                <a:ext uri="{FF2B5EF4-FFF2-40B4-BE49-F238E27FC236}">
                  <a16:creationId xmlns:a16="http://schemas.microsoft.com/office/drawing/2014/main" id="{156AA266-8E32-41F2-9919-33D431005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3" name="Oval 12">
              <a:extLst>
                <a:ext uri="{FF2B5EF4-FFF2-40B4-BE49-F238E27FC236}">
                  <a16:creationId xmlns:a16="http://schemas.microsoft.com/office/drawing/2014/main" id="{6F4A4880-A86F-4398-AFEB-CC4A694A2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4" name="Oval 13">
              <a:extLst>
                <a:ext uri="{FF2B5EF4-FFF2-40B4-BE49-F238E27FC236}">
                  <a16:creationId xmlns:a16="http://schemas.microsoft.com/office/drawing/2014/main" id="{BF1390FC-32F5-4255-B81D-CF5B0962D2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5" name="Oval 14">
              <a:extLst>
                <a:ext uri="{FF2B5EF4-FFF2-40B4-BE49-F238E27FC236}">
                  <a16:creationId xmlns:a16="http://schemas.microsoft.com/office/drawing/2014/main" id="{D7578884-2B62-4724-BFB5-9D1C15EC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6" name="Oval 15">
              <a:extLst>
                <a:ext uri="{FF2B5EF4-FFF2-40B4-BE49-F238E27FC236}">
                  <a16:creationId xmlns:a16="http://schemas.microsoft.com/office/drawing/2014/main" id="{CA946BFE-691A-42A2-BB69-AC4A8BF45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 name="Freeform 5">
              <a:extLst>
                <a:ext uri="{FF2B5EF4-FFF2-40B4-BE49-F238E27FC236}">
                  <a16:creationId xmlns:a16="http://schemas.microsoft.com/office/drawing/2014/main" id="{B9A446F7-DA1A-4333-A02F-32835A2DF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dirty="0"/>
            </a:p>
          </p:txBody>
        </p:sp>
        <p:sp>
          <p:nvSpPr>
            <p:cNvPr id="18" name="Freeform 5">
              <a:extLst>
                <a:ext uri="{FF2B5EF4-FFF2-40B4-BE49-F238E27FC236}">
                  <a16:creationId xmlns:a16="http://schemas.microsoft.com/office/drawing/2014/main" id="{E66E302E-B50B-46D6-9540-94BCF70B3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US" dirty="0"/>
            </a:p>
          </p:txBody>
        </p:sp>
        <p:sp>
          <p:nvSpPr>
            <p:cNvPr id="19" name="Freeform 5">
              <a:extLst>
                <a:ext uri="{FF2B5EF4-FFF2-40B4-BE49-F238E27FC236}">
                  <a16:creationId xmlns:a16="http://schemas.microsoft.com/office/drawing/2014/main" id="{EDA34A87-5D28-4516-B280-4F078A3923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dirty="0"/>
            </a:p>
          </p:txBody>
        </p:sp>
      </p:grpSp>
      <p:sp>
        <p:nvSpPr>
          <p:cNvPr id="21" name="Rectangle 20">
            <a:extLst>
              <a:ext uri="{FF2B5EF4-FFF2-40B4-BE49-F238E27FC236}">
                <a16:creationId xmlns:a16="http://schemas.microsoft.com/office/drawing/2014/main" id="{A02B72A2-60A1-41E3-AD56-D2EE44156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useBgFill="1">
        <p:nvSpPr>
          <p:cNvPr id="23" name="Rectangle 22">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7"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dirty="0"/>
            </a:p>
          </p:txBody>
        </p:sp>
      </p:grpSp>
      <p:sp>
        <p:nvSpPr>
          <p:cNvPr id="3" name="Title 2">
            <a:extLst>
              <a:ext uri="{FF2B5EF4-FFF2-40B4-BE49-F238E27FC236}">
                <a16:creationId xmlns:a16="http://schemas.microsoft.com/office/drawing/2014/main" id="{109A4A58-FA69-C8FE-C551-F43276D3C1B4}"/>
              </a:ext>
            </a:extLst>
          </p:cNvPr>
          <p:cNvSpPr>
            <a:spLocks noGrp="1"/>
          </p:cNvSpPr>
          <p:nvPr>
            <p:ph type="title"/>
          </p:nvPr>
        </p:nvSpPr>
        <p:spPr>
          <a:xfrm>
            <a:off x="836247" y="1085549"/>
            <a:ext cx="3430947" cy="4686903"/>
          </a:xfrm>
        </p:spPr>
        <p:txBody>
          <a:bodyPr vert="horz" lIns="91440" tIns="45720" rIns="91440" bIns="45720" rtlCol="0" anchor="ctr">
            <a:normAutofit/>
          </a:bodyPr>
          <a:lstStyle/>
          <a:p>
            <a:pPr algn="r"/>
            <a:r>
              <a:rPr lang="en-US" dirty="0">
                <a:solidFill>
                  <a:schemeClr val="tx1"/>
                </a:solidFill>
              </a:rPr>
              <a:t>Problem Statement </a:t>
            </a:r>
          </a:p>
        </p:txBody>
      </p:sp>
      <p:cxnSp>
        <p:nvCxnSpPr>
          <p:cNvPr id="29" name="Straight Connector 28">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BD86ECE-9D43-ECDA-C544-9EE4BF55E4DB}"/>
              </a:ext>
            </a:extLst>
          </p:cNvPr>
          <p:cNvSpPr>
            <a:spLocks noGrp="1"/>
          </p:cNvSpPr>
          <p:nvPr>
            <p:ph sz="quarter" idx="10"/>
          </p:nvPr>
        </p:nvSpPr>
        <p:spPr>
          <a:xfrm>
            <a:off x="5041399" y="1085549"/>
            <a:ext cx="5579707" cy="4686903"/>
          </a:xfrm>
        </p:spPr>
        <p:txBody>
          <a:bodyPr vert="horz" lIns="91440" tIns="45720" rIns="91440" bIns="45720" rtlCol="0" anchor="ctr">
            <a:normAutofit/>
          </a:bodyPr>
          <a:lstStyle/>
          <a:p>
            <a:pPr>
              <a:spcBef>
                <a:spcPts val="1000"/>
              </a:spcBef>
              <a:spcAft>
                <a:spcPts val="0"/>
              </a:spcAft>
              <a:buClr>
                <a:schemeClr val="accent1"/>
              </a:buClr>
            </a:pPr>
            <a:r>
              <a:rPr lang="en-US" dirty="0">
                <a:solidFill>
                  <a:schemeClr val="tx1"/>
                </a:solidFill>
              </a:rPr>
              <a:t>Predict a categorical outcome of "Sales" versus "Industry", "Product Name", "Opportunity Type", "Amount", "Opportunity Quantity", "Discount Granted", "Customer Count", "Account Type", "Billing Region", "Stage". Validate the model. Report model based on performance metric of accuracy, precision, recall and F1 score.</a:t>
            </a:r>
          </a:p>
          <a:p>
            <a:pPr>
              <a:spcBef>
                <a:spcPts val="1000"/>
              </a:spcBef>
              <a:spcAft>
                <a:spcPts val="0"/>
              </a:spcAft>
              <a:buClr>
                <a:schemeClr val="accent1"/>
              </a:buClr>
            </a:pPr>
            <a:endParaRPr lang="en-US" dirty="0">
              <a:solidFill>
                <a:schemeClr val="tx1"/>
              </a:solidFill>
            </a:endParaRPr>
          </a:p>
          <a:p>
            <a:pPr marL="0" indent="0">
              <a:spcBef>
                <a:spcPts val="1000"/>
              </a:spcBef>
              <a:spcAft>
                <a:spcPts val="0"/>
              </a:spcAft>
              <a:buClr>
                <a:schemeClr val="accent1"/>
              </a:buClr>
            </a:pPr>
            <a:r>
              <a:rPr lang="en-US" dirty="0">
                <a:solidFill>
                  <a:schemeClr val="tx1"/>
                </a:solidFill>
              </a:rPr>
              <a:t>Goal:</a:t>
            </a:r>
          </a:p>
          <a:p>
            <a:pPr>
              <a:spcBef>
                <a:spcPts val="1000"/>
              </a:spcBef>
              <a:spcAft>
                <a:spcPts val="0"/>
              </a:spcAft>
              <a:buClr>
                <a:schemeClr val="accent1"/>
              </a:buClr>
            </a:pPr>
            <a:r>
              <a:rPr lang="en-US" dirty="0">
                <a:solidFill>
                  <a:schemeClr val="tx1"/>
                </a:solidFill>
              </a:rPr>
              <a:t>Build a machine learning model to predict Sales through related Categorical feature of importances</a:t>
            </a:r>
          </a:p>
        </p:txBody>
      </p:sp>
      <p:sp>
        <p:nvSpPr>
          <p:cNvPr id="31" name="Footer Placeholder 4">
            <a:extLst>
              <a:ext uri="{FF2B5EF4-FFF2-40B4-BE49-F238E27FC236}">
                <a16:creationId xmlns:a16="http://schemas.microsoft.com/office/drawing/2014/main" id="{0308D749-5984-4BB8-A788-A85D24304A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61110" y="6391838"/>
            <a:ext cx="3859795" cy="304801"/>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b="1" dirty="0">
              <a:solidFill>
                <a:srgbClr val="B31166"/>
              </a:solidFill>
            </a:endParaRPr>
          </a:p>
        </p:txBody>
      </p:sp>
      <p:sp>
        <p:nvSpPr>
          <p:cNvPr id="33" name="Date Placeholder 3">
            <a:extLst>
              <a:ext uri="{FF2B5EF4-FFF2-40B4-BE49-F238E27FC236}">
                <a16:creationId xmlns:a16="http://schemas.microsoft.com/office/drawing/2014/main" id="{95B8172D-A4C8-41B4-8991-78BBEC4039D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7718854" y="6391839"/>
            <a:ext cx="2997637" cy="304798"/>
          </a:xfrm>
          <a:prstGeom prst="rect">
            <a:avLst/>
          </a:prstGeom>
        </p:spPr>
        <p:txBody>
          <a:bodyPr vert="horz" lIns="91440" tIns="45720" rIns="91440" bIns="45720" rtlCol="0" anchor="t"/>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b="1" dirty="0">
              <a:solidFill>
                <a:srgbClr val="B31166"/>
              </a:solidFill>
            </a:endParaRPr>
          </a:p>
        </p:txBody>
      </p:sp>
      <p:sp>
        <p:nvSpPr>
          <p:cNvPr id="2" name="Slide Number Placeholder 1">
            <a:extLst>
              <a:ext uri="{FF2B5EF4-FFF2-40B4-BE49-F238E27FC236}">
                <a16:creationId xmlns:a16="http://schemas.microsoft.com/office/drawing/2014/main" id="{8E49EE50-AE0F-6664-9037-475A78B9CA66}"/>
              </a:ext>
            </a:extLst>
          </p:cNvPr>
          <p:cNvSpPr>
            <a:spLocks noGrp="1"/>
          </p:cNvSpPr>
          <p:nvPr>
            <p:ph type="sldNum" sz="quarter" idx="4"/>
          </p:nvPr>
        </p:nvSpPr>
        <p:spPr>
          <a:xfrm>
            <a:off x="10792691" y="6391838"/>
            <a:ext cx="838199" cy="304799"/>
          </a:xfrm>
        </p:spPr>
        <p:txBody>
          <a:bodyPr vert="horz" lIns="91440" tIns="45720" rIns="91440" bIns="45720" rtlCol="0" anchor="t">
            <a:normAutofit/>
          </a:bodyPr>
          <a:lstStyle/>
          <a:p>
            <a:pPr algn="r">
              <a:spcAft>
                <a:spcPts val="600"/>
              </a:spcAft>
            </a:pPr>
            <a:fld id="{08AB70BE-1769-45B8-85A6-0C837432C7E6}" type="slidenum">
              <a:rPr lang="en-US" sz="1000">
                <a:solidFill>
                  <a:srgbClr val="B31166"/>
                </a:solidFill>
                <a:latin typeface="+mn-lt"/>
              </a:rPr>
              <a:pPr algn="r">
                <a:spcAft>
                  <a:spcPts val="600"/>
                </a:spcAft>
              </a:pPr>
              <a:t>2</a:t>
            </a:fld>
            <a:endParaRPr lang="en-US" sz="1000" dirty="0">
              <a:solidFill>
                <a:srgbClr val="B31166"/>
              </a:solidFill>
              <a:latin typeface="+mn-lt"/>
            </a:endParaRPr>
          </a:p>
        </p:txBody>
      </p:sp>
    </p:spTree>
    <p:extLst>
      <p:ext uri="{BB962C8B-B14F-4D97-AF65-F5344CB8AC3E}">
        <p14:creationId xmlns:p14="http://schemas.microsoft.com/office/powerpoint/2010/main" val="151088412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0391A-85F9-8760-1D55-DE158751C02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5E7CFF7-280A-7E0F-5C9B-64B971A8ADCB}"/>
              </a:ext>
            </a:extLst>
          </p:cNvPr>
          <p:cNvPicPr>
            <a:picLocks noChangeAspect="1"/>
          </p:cNvPicPr>
          <p:nvPr/>
        </p:nvPicPr>
        <p:blipFill>
          <a:blip r:embed="rId3"/>
          <a:stretch>
            <a:fillRect/>
          </a:stretch>
        </p:blipFill>
        <p:spPr>
          <a:xfrm>
            <a:off x="-1" y="0"/>
            <a:ext cx="12192001" cy="6858000"/>
          </a:xfrm>
          <a:prstGeom prst="rect">
            <a:avLst/>
          </a:prstGeom>
        </p:spPr>
      </p:pic>
      <p:sp>
        <p:nvSpPr>
          <p:cNvPr id="2" name="Slide Number Placeholder 1">
            <a:extLst>
              <a:ext uri="{FF2B5EF4-FFF2-40B4-BE49-F238E27FC236}">
                <a16:creationId xmlns:a16="http://schemas.microsoft.com/office/drawing/2014/main" id="{5593167D-7393-EA33-C08E-ECFB9C02DC16}"/>
              </a:ext>
            </a:extLst>
          </p:cNvPr>
          <p:cNvSpPr>
            <a:spLocks noGrp="1"/>
          </p:cNvSpPr>
          <p:nvPr>
            <p:ph type="sldNum" sz="quarter" idx="4"/>
          </p:nvPr>
        </p:nvSpPr>
        <p:spPr/>
        <p:txBody>
          <a:bodyPr/>
          <a:lstStyle/>
          <a:p>
            <a:fld id="{08AB70BE-1769-45B8-85A6-0C837432C7E6}" type="slidenum">
              <a:rPr lang="en-US" smtClean="0"/>
              <a:pPr/>
              <a:t>20</a:t>
            </a:fld>
            <a:endParaRPr lang="en-US" dirty="0"/>
          </a:p>
        </p:txBody>
      </p:sp>
      <p:sp>
        <p:nvSpPr>
          <p:cNvPr id="3" name="Flowchart: Delay 2">
            <a:extLst>
              <a:ext uri="{FF2B5EF4-FFF2-40B4-BE49-F238E27FC236}">
                <a16:creationId xmlns:a16="http://schemas.microsoft.com/office/drawing/2014/main" id="{0B94373C-E897-0E02-D792-4BF83979EF4D}"/>
              </a:ext>
            </a:extLst>
          </p:cNvPr>
          <p:cNvSpPr/>
          <p:nvPr/>
        </p:nvSpPr>
        <p:spPr>
          <a:xfrm>
            <a:off x="0" y="0"/>
            <a:ext cx="2447075" cy="826851"/>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3200" b="1" dirty="0">
                <a:solidFill>
                  <a:schemeClr val="tx1"/>
                </a:solidFill>
                <a:latin typeface="Rockwell Condensed" panose="02060603050405020104" pitchFamily="18" charset="0"/>
                <a:cs typeface="Segoe UI Light" panose="020B0502040204020203" pitchFamily="34" charset="0"/>
              </a:rPr>
              <a:t>Deployment</a:t>
            </a:r>
          </a:p>
        </p:txBody>
      </p:sp>
      <p:grpSp>
        <p:nvGrpSpPr>
          <p:cNvPr id="4" name="Group 3">
            <a:extLst>
              <a:ext uri="{FF2B5EF4-FFF2-40B4-BE49-F238E27FC236}">
                <a16:creationId xmlns:a16="http://schemas.microsoft.com/office/drawing/2014/main" id="{68BF9F56-2ED4-3CCC-98FD-7D28C50B1ECD}"/>
              </a:ext>
            </a:extLst>
          </p:cNvPr>
          <p:cNvGrpSpPr/>
          <p:nvPr/>
        </p:nvGrpSpPr>
        <p:grpSpPr>
          <a:xfrm>
            <a:off x="644108" y="1287030"/>
            <a:ext cx="5945275" cy="5328405"/>
            <a:chOff x="-1676" y="1207477"/>
            <a:chExt cx="4750321" cy="4857310"/>
          </a:xfrm>
        </p:grpSpPr>
        <p:pic>
          <p:nvPicPr>
            <p:cNvPr id="7" name="Picture 6">
              <a:extLst>
                <a:ext uri="{FF2B5EF4-FFF2-40B4-BE49-F238E27FC236}">
                  <a16:creationId xmlns:a16="http://schemas.microsoft.com/office/drawing/2014/main" id="{5FFC800B-85A5-A347-1038-909B7A488A13}"/>
                </a:ext>
              </a:extLst>
            </p:cNvPr>
            <p:cNvPicPr>
              <a:picLocks noChangeAspect="1"/>
            </p:cNvPicPr>
            <p:nvPr/>
          </p:nvPicPr>
          <p:blipFill>
            <a:blip r:embed="rId4"/>
            <a:stretch>
              <a:fillRect/>
            </a:stretch>
          </p:blipFill>
          <p:spPr>
            <a:xfrm>
              <a:off x="0" y="1207477"/>
              <a:ext cx="4748645" cy="2428655"/>
            </a:xfrm>
            <a:prstGeom prst="rect">
              <a:avLst/>
            </a:prstGeom>
          </p:spPr>
        </p:pic>
        <p:pic>
          <p:nvPicPr>
            <p:cNvPr id="9" name="Picture 8">
              <a:extLst>
                <a:ext uri="{FF2B5EF4-FFF2-40B4-BE49-F238E27FC236}">
                  <a16:creationId xmlns:a16="http://schemas.microsoft.com/office/drawing/2014/main" id="{A8E98355-A9F8-2252-E97C-E397E3C88838}"/>
                </a:ext>
              </a:extLst>
            </p:cNvPr>
            <p:cNvPicPr>
              <a:picLocks noChangeAspect="1"/>
            </p:cNvPicPr>
            <p:nvPr/>
          </p:nvPicPr>
          <p:blipFill>
            <a:blip r:embed="rId5"/>
            <a:stretch>
              <a:fillRect/>
            </a:stretch>
          </p:blipFill>
          <p:spPr>
            <a:xfrm>
              <a:off x="-1676" y="3636132"/>
              <a:ext cx="4750321" cy="2428655"/>
            </a:xfrm>
            <a:prstGeom prst="rect">
              <a:avLst/>
            </a:prstGeom>
          </p:spPr>
        </p:pic>
      </p:grpSp>
      <p:pic>
        <p:nvPicPr>
          <p:cNvPr id="6" name="Picture 5">
            <a:extLst>
              <a:ext uri="{FF2B5EF4-FFF2-40B4-BE49-F238E27FC236}">
                <a16:creationId xmlns:a16="http://schemas.microsoft.com/office/drawing/2014/main" id="{A262672E-A70A-3680-2A0D-95D0BE5991DB}"/>
              </a:ext>
            </a:extLst>
          </p:cNvPr>
          <p:cNvPicPr>
            <a:picLocks noChangeAspect="1"/>
          </p:cNvPicPr>
          <p:nvPr/>
        </p:nvPicPr>
        <p:blipFill>
          <a:blip r:embed="rId6"/>
          <a:stretch>
            <a:fillRect/>
          </a:stretch>
        </p:blipFill>
        <p:spPr>
          <a:xfrm>
            <a:off x="7046432" y="-1"/>
            <a:ext cx="5145568" cy="6858000"/>
          </a:xfrm>
          <a:prstGeom prst="rect">
            <a:avLst/>
          </a:prstGeom>
        </p:spPr>
      </p:pic>
      <p:sp>
        <p:nvSpPr>
          <p:cNvPr id="11" name="TextBox 10">
            <a:extLst>
              <a:ext uri="{FF2B5EF4-FFF2-40B4-BE49-F238E27FC236}">
                <a16:creationId xmlns:a16="http://schemas.microsoft.com/office/drawing/2014/main" id="{8271E3D8-D485-5845-6EA7-21019FEB2287}"/>
              </a:ext>
            </a:extLst>
          </p:cNvPr>
          <p:cNvSpPr txBox="1"/>
          <p:nvPr/>
        </p:nvSpPr>
        <p:spPr>
          <a:xfrm>
            <a:off x="2533218" y="86701"/>
            <a:ext cx="3906980" cy="1200329"/>
          </a:xfrm>
          <a:prstGeom prst="rect">
            <a:avLst/>
          </a:prstGeom>
          <a:noFill/>
        </p:spPr>
        <p:txBody>
          <a:bodyPr wrap="square">
            <a:spAutoFit/>
          </a:bodyPr>
          <a:lstStyle/>
          <a:p>
            <a:pPr marL="285750" indent="-285750">
              <a:buFont typeface="Wingdings" panose="05000000000000000000" pitchFamily="2" charset="2"/>
              <a:buChar char="Ø"/>
            </a:pPr>
            <a:r>
              <a:rPr lang="en-US" sz="3600" b="1" dirty="0">
                <a:solidFill>
                  <a:schemeClr val="bg1"/>
                </a:solidFill>
              </a:rPr>
              <a:t>SVM ML model code Snippets</a:t>
            </a:r>
          </a:p>
        </p:txBody>
      </p:sp>
      <p:sp>
        <p:nvSpPr>
          <p:cNvPr id="10" name="Slide Number Placeholder 1">
            <a:extLst>
              <a:ext uri="{FF2B5EF4-FFF2-40B4-BE49-F238E27FC236}">
                <a16:creationId xmlns:a16="http://schemas.microsoft.com/office/drawing/2014/main" id="{6413283E-5EFE-27D6-BDEE-4D3C3464CF4C}"/>
              </a:ext>
            </a:extLst>
          </p:cNvPr>
          <p:cNvSpPr txBox="1">
            <a:spLocks/>
          </p:cNvSpPr>
          <p:nvPr/>
        </p:nvSpPr>
        <p:spPr bwMode="gray">
          <a:xfrm>
            <a:off x="11353801" y="6523851"/>
            <a:ext cx="838199" cy="304799"/>
          </a:xfrm>
          <a:prstGeom prst="rect">
            <a:avLst/>
          </a:prstGeom>
        </p:spPr>
        <p:txBody>
          <a:bodyPr vert="horz" lIns="91440" tIns="45720" rIns="91440" bIns="45720" rtlCol="0" anchor="t">
            <a:normAutofit/>
          </a:bodyPr>
          <a:lstStyle>
            <a:defPPr>
              <a:defRPr lang="en-US"/>
            </a:defPPr>
            <a:lvl1pPr marL="0" algn="ctr" defTabSz="457200" rtl="0" eaLnBrk="1" latinLnBrk="0" hangingPunct="1">
              <a:defRPr sz="1200" b="0" i="0"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Aft>
                <a:spcPts val="600"/>
              </a:spcAft>
            </a:pPr>
            <a:fld id="{08AB70BE-1769-45B8-85A6-0C837432C7E6}" type="slidenum">
              <a:rPr lang="en-US" sz="1000" smtClean="0">
                <a:solidFill>
                  <a:schemeClr val="tx1"/>
                </a:solidFill>
                <a:latin typeface="+mn-lt"/>
              </a:rPr>
              <a:pPr algn="r">
                <a:spcAft>
                  <a:spcPts val="600"/>
                </a:spcAft>
              </a:pPr>
              <a:t>20</a:t>
            </a:fld>
            <a:endParaRPr lang="en-US" sz="1000" dirty="0">
              <a:solidFill>
                <a:schemeClr val="tx1"/>
              </a:solidFill>
              <a:latin typeface="+mn-lt"/>
            </a:endParaRPr>
          </a:p>
        </p:txBody>
      </p:sp>
    </p:spTree>
    <p:extLst>
      <p:ext uri="{BB962C8B-B14F-4D97-AF65-F5344CB8AC3E}">
        <p14:creationId xmlns:p14="http://schemas.microsoft.com/office/powerpoint/2010/main" val="3283703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B1D43-07C0-00FC-3DAF-9105E999322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93DCAFF-7844-6B34-E1DC-0AC08A7B6D20}"/>
              </a:ext>
            </a:extLst>
          </p:cNvPr>
          <p:cNvPicPr>
            <a:picLocks noChangeAspect="1"/>
          </p:cNvPicPr>
          <p:nvPr/>
        </p:nvPicPr>
        <p:blipFill>
          <a:blip r:embed="rId3"/>
          <a:stretch>
            <a:fillRect/>
          </a:stretch>
        </p:blipFill>
        <p:spPr>
          <a:xfrm>
            <a:off x="0" y="-1"/>
            <a:ext cx="12192000" cy="6876781"/>
          </a:xfrm>
          <a:prstGeom prst="rect">
            <a:avLst/>
          </a:prstGeom>
        </p:spPr>
      </p:pic>
      <p:graphicFrame>
        <p:nvGraphicFramePr>
          <p:cNvPr id="6" name="Content Placeholder 5">
            <a:extLst>
              <a:ext uri="{FF2B5EF4-FFF2-40B4-BE49-F238E27FC236}">
                <a16:creationId xmlns:a16="http://schemas.microsoft.com/office/drawing/2014/main" id="{B8D3CDF4-7636-E40F-FA44-F627112C9D36}"/>
              </a:ext>
            </a:extLst>
          </p:cNvPr>
          <p:cNvGraphicFramePr>
            <a:graphicFrameLocks noGrp="1"/>
          </p:cNvGraphicFramePr>
          <p:nvPr>
            <p:ph sz="quarter" idx="10"/>
            <p:extLst>
              <p:ext uri="{D42A27DB-BD31-4B8C-83A1-F6EECF244321}">
                <p14:modId xmlns:p14="http://schemas.microsoft.com/office/powerpoint/2010/main" val="2469764055"/>
              </p:ext>
            </p:extLst>
          </p:nvPr>
        </p:nvGraphicFramePr>
        <p:xfrm>
          <a:off x="800460" y="1299524"/>
          <a:ext cx="10813607" cy="4602480"/>
        </p:xfrm>
        <a:graphic>
          <a:graphicData uri="http://schemas.openxmlformats.org/drawingml/2006/table">
            <a:tbl>
              <a:tblPr firstRow="1" bandRow="1">
                <a:tableStyleId>{00A15C55-8517-42AA-B614-E9B94910E393}</a:tableStyleId>
              </a:tblPr>
              <a:tblGrid>
                <a:gridCol w="2830627">
                  <a:extLst>
                    <a:ext uri="{9D8B030D-6E8A-4147-A177-3AD203B41FA5}">
                      <a16:colId xmlns:a16="http://schemas.microsoft.com/office/drawing/2014/main" val="3906546712"/>
                    </a:ext>
                  </a:extLst>
                </a:gridCol>
                <a:gridCol w="7982980">
                  <a:extLst>
                    <a:ext uri="{9D8B030D-6E8A-4147-A177-3AD203B41FA5}">
                      <a16:colId xmlns:a16="http://schemas.microsoft.com/office/drawing/2014/main" val="3930079090"/>
                    </a:ext>
                  </a:extLst>
                </a:gridCol>
              </a:tblGrid>
              <a:tr h="370840">
                <a:tc>
                  <a:txBody>
                    <a:bodyPr/>
                    <a:lstStyle/>
                    <a:p>
                      <a:r>
                        <a:rPr lang="en-US" sz="2000" dirty="0">
                          <a:solidFill>
                            <a:schemeClr val="tx1"/>
                          </a:solidFill>
                        </a:rPr>
                        <a:t>Ethical Consideration</a:t>
                      </a:r>
                    </a:p>
                  </a:txBody>
                  <a:tcPr>
                    <a:solidFill>
                      <a:srgbClr val="92D050"/>
                    </a:solidFill>
                  </a:tcPr>
                </a:tc>
                <a:tc>
                  <a:txBody>
                    <a:bodyPr/>
                    <a:lstStyle/>
                    <a:p>
                      <a:r>
                        <a:rPr lang="en-US" sz="2000" dirty="0">
                          <a:solidFill>
                            <a:schemeClr val="tx1"/>
                          </a:solidFill>
                        </a:rPr>
                        <a:t>Key Issues</a:t>
                      </a:r>
                    </a:p>
                  </a:txBody>
                  <a:tcPr>
                    <a:solidFill>
                      <a:srgbClr val="92D050"/>
                    </a:solidFill>
                  </a:tcPr>
                </a:tc>
                <a:extLst>
                  <a:ext uri="{0D108BD9-81ED-4DB2-BD59-A6C34878D82A}">
                    <a16:rowId xmlns:a16="http://schemas.microsoft.com/office/drawing/2014/main" val="1731152462"/>
                  </a:ext>
                </a:extLst>
              </a:tr>
              <a:tr h="370840">
                <a:tc>
                  <a:txBody>
                    <a:bodyPr/>
                    <a:lstStyle/>
                    <a:p>
                      <a:r>
                        <a:rPr lang="en-US" sz="1600" b="1" dirty="0"/>
                        <a:t>Data &amp; Feature Bias</a:t>
                      </a:r>
                    </a:p>
                  </a:txBody>
                  <a:tcPr>
                    <a:solidFill>
                      <a:srgbClr val="92D050"/>
                    </a:solidFill>
                  </a:tcPr>
                </a:tc>
                <a:tc>
                  <a:txBody>
                    <a:bodyPr/>
                    <a:lstStyle/>
                    <a:p>
                      <a:pPr>
                        <a:buNone/>
                      </a:pPr>
                      <a:r>
                        <a:rPr lang="en-US" sz="1600" b="1" dirty="0"/>
                        <a:t>The model risks amplifying biases by over-focusing on historically successful regions and account types. This could cause the neglect of new growth areas by learning from potentially biased historical data.</a:t>
                      </a:r>
                    </a:p>
                  </a:txBody>
                  <a:tcPr anchor="ctr">
                    <a:solidFill>
                      <a:srgbClr val="92D050"/>
                    </a:solidFill>
                  </a:tcPr>
                </a:tc>
                <a:extLst>
                  <a:ext uri="{0D108BD9-81ED-4DB2-BD59-A6C34878D82A}">
                    <a16:rowId xmlns:a16="http://schemas.microsoft.com/office/drawing/2014/main" val="3118838107"/>
                  </a:ext>
                </a:extLst>
              </a:tr>
              <a:tr h="370840">
                <a:tc>
                  <a:txBody>
                    <a:bodyPr/>
                    <a:lstStyle/>
                    <a:p>
                      <a:r>
                        <a:rPr lang="en-US" sz="1600" b="1" dirty="0"/>
                        <a:t>Mitigation</a:t>
                      </a:r>
                    </a:p>
                  </a:txBody>
                  <a:tcPr>
                    <a:solidFill>
                      <a:srgbClr val="92D050"/>
                    </a:solidFill>
                  </a:tcPr>
                </a:tc>
                <a:tc>
                  <a:txBody>
                    <a:bodyPr/>
                    <a:lstStyle/>
                    <a:p>
                      <a:pPr>
                        <a:buNone/>
                      </a:pPr>
                      <a:r>
                        <a:rPr lang="en-US" sz="1600" b="1" dirty="0"/>
                        <a:t>Audit data for bias; supplement with diverse datasets; encourage exploring new markets.</a:t>
                      </a:r>
                    </a:p>
                  </a:txBody>
                  <a:tcPr anchor="ctr">
                    <a:solidFill>
                      <a:srgbClr val="92D050"/>
                    </a:solidFill>
                  </a:tcPr>
                </a:tc>
                <a:extLst>
                  <a:ext uri="{0D108BD9-81ED-4DB2-BD59-A6C34878D82A}">
                    <a16:rowId xmlns:a16="http://schemas.microsoft.com/office/drawing/2014/main" val="652038244"/>
                  </a:ext>
                </a:extLst>
              </a:tr>
              <a:tr h="370840">
                <a:tc>
                  <a:txBody>
                    <a:bodyPr/>
                    <a:lstStyle/>
                    <a:p>
                      <a:r>
                        <a:rPr lang="en-US" sz="1600" b="1" dirty="0"/>
                        <a:t>Model &amp; Sales Team Impact</a:t>
                      </a:r>
                    </a:p>
                  </a:txBody>
                  <a:tcPr>
                    <a:solidFill>
                      <a:srgbClr val="92D050"/>
                    </a:solidFill>
                  </a:tcPr>
                </a:tc>
                <a:tc>
                  <a:txBody>
                    <a:bodyPr/>
                    <a:lstStyle/>
                    <a:p>
                      <a:pPr>
                        <a:buNone/>
                      </a:pPr>
                      <a:r>
                        <a:rPr lang="en-US" sz="1600" b="1" dirty="0"/>
                        <a:t>The selected SVM model is a "black box," making its predictions difficult to explain to salespeople, which can cause distrust. This may lead to over-reliance on the model and devalue the sales team's own expertise.</a:t>
                      </a:r>
                    </a:p>
                  </a:txBody>
                  <a:tcPr anchor="ctr">
                    <a:solidFill>
                      <a:srgbClr val="92D050"/>
                    </a:solidFill>
                  </a:tcPr>
                </a:tc>
                <a:extLst>
                  <a:ext uri="{0D108BD9-81ED-4DB2-BD59-A6C34878D82A}">
                    <a16:rowId xmlns:a16="http://schemas.microsoft.com/office/drawing/2014/main" val="84093158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t>Mitigation</a:t>
                      </a:r>
                    </a:p>
                  </a:txBody>
                  <a:tcPr>
                    <a:solidFill>
                      <a:srgbClr val="92D050"/>
                    </a:solidFill>
                  </a:tcPr>
                </a:tc>
                <a:tc>
                  <a:txBody>
                    <a:bodyPr/>
                    <a:lstStyle/>
                    <a:p>
                      <a:pPr>
                        <a:buNone/>
                      </a:pPr>
                      <a:r>
                        <a:rPr lang="en-US" sz="1600" b="1" dirty="0"/>
                        <a:t>Use explainable AI (XAI) tools; train the team on model limitations; position it as a supportive guide.</a:t>
                      </a:r>
                    </a:p>
                  </a:txBody>
                  <a:tcPr anchor="ctr">
                    <a:solidFill>
                      <a:srgbClr val="92D050"/>
                    </a:solidFill>
                  </a:tcPr>
                </a:tc>
                <a:extLst>
                  <a:ext uri="{0D108BD9-81ED-4DB2-BD59-A6C34878D82A}">
                    <a16:rowId xmlns:a16="http://schemas.microsoft.com/office/drawing/2014/main" val="2073886819"/>
                  </a:ext>
                </a:extLst>
              </a:tr>
              <a:tr h="370840">
                <a:tc>
                  <a:txBody>
                    <a:bodyPr/>
                    <a:lstStyle/>
                    <a:p>
                      <a:r>
                        <a:rPr lang="en-US" sz="1600" b="1" dirty="0"/>
                        <a:t>Accountability &amp; Deployment</a:t>
                      </a:r>
                    </a:p>
                  </a:txBody>
                  <a:tcPr>
                    <a:solidFill>
                      <a:srgbClr val="92D050"/>
                    </a:solidFill>
                  </a:tcPr>
                </a:tc>
                <a:tc>
                  <a:txBody>
                    <a:bodyPr/>
                    <a:lstStyle/>
                    <a:p>
                      <a:r>
                        <a:rPr lang="en-US" sz="1600" b="1" dirty="0"/>
                        <a:t>Clear governance is needed to define accountability for incorrect predictions. The planned regular model retraining is positive but must include fairness audits to prevent discriminatory outcomes over time</a:t>
                      </a:r>
                    </a:p>
                  </a:txBody>
                  <a:tcPr>
                    <a:solidFill>
                      <a:srgbClr val="92D050"/>
                    </a:solidFill>
                  </a:tcPr>
                </a:tc>
                <a:extLst>
                  <a:ext uri="{0D108BD9-81ED-4DB2-BD59-A6C34878D82A}">
                    <a16:rowId xmlns:a16="http://schemas.microsoft.com/office/drawing/2014/main" val="368112590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t>Mitigation</a:t>
                      </a:r>
                    </a:p>
                    <a:p>
                      <a:endParaRPr lang="en-US" sz="1600" b="1" dirty="0"/>
                    </a:p>
                  </a:txBody>
                  <a:tcPr>
                    <a:solidFill>
                      <a:srgbClr val="92D050"/>
                    </a:solidFill>
                  </a:tcPr>
                </a:tc>
                <a:tc>
                  <a:txBody>
                    <a:bodyPr/>
                    <a:lstStyle/>
                    <a:p>
                      <a:r>
                        <a:rPr lang="en-US" sz="1600" b="1" dirty="0"/>
                        <a:t>Establish a clear governance policy for accountability; conduct mandatory fairness audits during retraining.</a:t>
                      </a:r>
                    </a:p>
                  </a:txBody>
                  <a:tcPr>
                    <a:solidFill>
                      <a:srgbClr val="92D050"/>
                    </a:solidFill>
                  </a:tcPr>
                </a:tc>
                <a:extLst>
                  <a:ext uri="{0D108BD9-81ED-4DB2-BD59-A6C34878D82A}">
                    <a16:rowId xmlns:a16="http://schemas.microsoft.com/office/drawing/2014/main" val="1764619201"/>
                  </a:ext>
                </a:extLst>
              </a:tr>
            </a:tbl>
          </a:graphicData>
        </a:graphic>
      </p:graphicFrame>
      <p:sp>
        <p:nvSpPr>
          <p:cNvPr id="2" name="Slide Number Placeholder 1">
            <a:extLst>
              <a:ext uri="{FF2B5EF4-FFF2-40B4-BE49-F238E27FC236}">
                <a16:creationId xmlns:a16="http://schemas.microsoft.com/office/drawing/2014/main" id="{58B50CC9-3066-9E82-87EA-4ABBFB0D2C3F}"/>
              </a:ext>
            </a:extLst>
          </p:cNvPr>
          <p:cNvSpPr>
            <a:spLocks noGrp="1"/>
          </p:cNvSpPr>
          <p:nvPr>
            <p:ph type="sldNum" sz="quarter" idx="4"/>
          </p:nvPr>
        </p:nvSpPr>
        <p:spPr/>
        <p:txBody>
          <a:bodyPr/>
          <a:lstStyle/>
          <a:p>
            <a:fld id="{08AB70BE-1769-45B8-85A6-0C837432C7E6}" type="slidenum">
              <a:rPr lang="en-US" smtClean="0"/>
              <a:pPr/>
              <a:t>21</a:t>
            </a:fld>
            <a:endParaRPr lang="en-US" dirty="0"/>
          </a:p>
        </p:txBody>
      </p:sp>
      <p:sp>
        <p:nvSpPr>
          <p:cNvPr id="3" name="Flowchart: Delay 2">
            <a:extLst>
              <a:ext uri="{FF2B5EF4-FFF2-40B4-BE49-F238E27FC236}">
                <a16:creationId xmlns:a16="http://schemas.microsoft.com/office/drawing/2014/main" id="{CBADD4BA-7480-80F2-5203-BBFEE461B9C2}"/>
              </a:ext>
            </a:extLst>
          </p:cNvPr>
          <p:cNvSpPr/>
          <p:nvPr/>
        </p:nvSpPr>
        <p:spPr>
          <a:xfrm>
            <a:off x="800461" y="1"/>
            <a:ext cx="1971922" cy="1089498"/>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2000" b="1" dirty="0">
                <a:solidFill>
                  <a:schemeClr val="tx1"/>
                </a:solidFill>
                <a:latin typeface="Rockwell Condensed" panose="02060603050405020104" pitchFamily="18" charset="0"/>
                <a:cs typeface="Segoe UI Light" panose="020B0502040204020203" pitchFamily="34" charset="0"/>
              </a:rPr>
              <a:t>AI Ethnics &amp; Consideration</a:t>
            </a:r>
          </a:p>
        </p:txBody>
      </p:sp>
    </p:spTree>
    <p:extLst>
      <p:ext uri="{BB962C8B-B14F-4D97-AF65-F5344CB8AC3E}">
        <p14:creationId xmlns:p14="http://schemas.microsoft.com/office/powerpoint/2010/main" val="3199202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D9DC4-618F-99C1-8770-9BBD5076036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F7F0619-23DC-3FDB-CB97-FAB27705E772}"/>
              </a:ext>
            </a:extLst>
          </p:cNvPr>
          <p:cNvPicPr>
            <a:picLocks noChangeAspect="1"/>
          </p:cNvPicPr>
          <p:nvPr/>
        </p:nvPicPr>
        <p:blipFill>
          <a:blip r:embed="rId3"/>
          <a:stretch>
            <a:fillRect/>
          </a:stretch>
        </p:blipFill>
        <p:spPr>
          <a:xfrm>
            <a:off x="-1" y="0"/>
            <a:ext cx="12184380" cy="6858000"/>
          </a:xfrm>
          <a:prstGeom prst="rect">
            <a:avLst/>
          </a:prstGeom>
        </p:spPr>
      </p:pic>
      <p:graphicFrame>
        <p:nvGraphicFramePr>
          <p:cNvPr id="12" name="Content Placeholder 11">
            <a:extLst>
              <a:ext uri="{FF2B5EF4-FFF2-40B4-BE49-F238E27FC236}">
                <a16:creationId xmlns:a16="http://schemas.microsoft.com/office/drawing/2014/main" id="{588010A8-A378-0EA5-6C3F-28F303979102}"/>
              </a:ext>
            </a:extLst>
          </p:cNvPr>
          <p:cNvGraphicFramePr>
            <a:graphicFrameLocks noGrp="1"/>
          </p:cNvGraphicFramePr>
          <p:nvPr>
            <p:ph sz="quarter" idx="10"/>
            <p:extLst>
              <p:ext uri="{D42A27DB-BD31-4B8C-83A1-F6EECF244321}">
                <p14:modId xmlns:p14="http://schemas.microsoft.com/office/powerpoint/2010/main" val="3306216101"/>
              </p:ext>
            </p:extLst>
          </p:nvPr>
        </p:nvGraphicFramePr>
        <p:xfrm>
          <a:off x="3085510" y="88900"/>
          <a:ext cx="6642149" cy="6680200"/>
        </p:xfrm>
        <a:graphic>
          <a:graphicData uri="http://schemas.openxmlformats.org/drawingml/2006/table">
            <a:tbl>
              <a:tblPr firstRow="1" bandRow="1">
                <a:tableStyleId>{0E3FDE45-AF77-4B5C-9715-49D594BDF05E}</a:tableStyleId>
              </a:tblPr>
              <a:tblGrid>
                <a:gridCol w="6642149">
                  <a:extLst>
                    <a:ext uri="{9D8B030D-6E8A-4147-A177-3AD203B41FA5}">
                      <a16:colId xmlns:a16="http://schemas.microsoft.com/office/drawing/2014/main" val="3873320034"/>
                    </a:ext>
                  </a:extLst>
                </a:gridCol>
              </a:tblGrid>
              <a:tr h="370840">
                <a:tc>
                  <a:txBody>
                    <a:bodyPr/>
                    <a:lstStyle/>
                    <a:p>
                      <a:pPr marL="285750" indent="-285750">
                        <a:buFont typeface="Wingdings" panose="05000000000000000000" pitchFamily="2" charset="2"/>
                        <a:buChar char="Ø"/>
                      </a:pPr>
                      <a:r>
                        <a:rPr lang="en-US" sz="1800" b="1" i="0" kern="1200" dirty="0">
                          <a:solidFill>
                            <a:schemeClr val="tx1"/>
                          </a:solidFill>
                          <a:effectLst/>
                          <a:latin typeface="+mn-lt"/>
                          <a:ea typeface="+mn-ea"/>
                          <a:cs typeface="+mn-cs"/>
                        </a:rPr>
                        <a:t>Support Vector Regressor (</a:t>
                      </a:r>
                      <a:r>
                        <a:rPr lang="en-US" b="1" dirty="0"/>
                        <a:t>SVR) ML Model appeared to be the best model among the tested 5 machine learning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tile tx="0" ty="0" sx="100000" sy="100000" flip="none" algn="tl"/>
                    </a:blipFill>
                  </a:tcPr>
                </a:tc>
                <a:extLst>
                  <a:ext uri="{0D108BD9-81ED-4DB2-BD59-A6C34878D82A}">
                    <a16:rowId xmlns:a16="http://schemas.microsoft.com/office/drawing/2014/main" val="2178940933"/>
                  </a:ext>
                </a:extLst>
              </a:tr>
              <a:tr h="370840">
                <a:tc>
                  <a:txBody>
                    <a:bodyPr/>
                    <a:lstStyle/>
                    <a:p>
                      <a:r>
                        <a:rPr lang="en-US" b="1" dirty="0"/>
                        <a:t>Model results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tile tx="0" ty="0" sx="100000" sy="100000" flip="none" algn="tl"/>
                    </a:blipFill>
                  </a:tcPr>
                </a:tc>
                <a:extLst>
                  <a:ext uri="{0D108BD9-81ED-4DB2-BD59-A6C34878D82A}">
                    <a16:rowId xmlns:a16="http://schemas.microsoft.com/office/drawing/2014/main" val="1137693436"/>
                  </a:ext>
                </a:extLst>
              </a:tr>
              <a:tr h="370840">
                <a:tc>
                  <a:txBody>
                    <a:bodyPr/>
                    <a:lstStyle/>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Accuracy has dramatically increased to approximately 89.58%, which is a substantial improvement over previous models that used a limited feature set (e.g., 50-60% accuracy). This indicates that the model is now much better at correctly classifying sales as 'High Sales' or 'Low Sales’.</a:t>
                      </a:r>
                    </a:p>
                    <a:p>
                      <a:pPr marL="285750" indent="-285750">
                        <a:buFont typeface="Wingdings" panose="05000000000000000000" pitchFamily="2" charset="2"/>
                        <a:buChar char="Ø"/>
                      </a:pPr>
                      <a:endParaRPr lang="en-US" sz="1600" b="1" i="0" kern="1200" dirty="0">
                        <a:solidFill>
                          <a:schemeClr val="tx1"/>
                        </a:solidFill>
                        <a:effectLst/>
                        <a:latin typeface="+mn-lt"/>
                        <a:ea typeface="+mn-ea"/>
                        <a:cs typeface="+mn-cs"/>
                      </a:endParaRPr>
                    </a:p>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Precision for 'High Sales' is 83.15%, meaning that when the model predicts 'High Sales', it is correct over 83% of the time.</a:t>
                      </a:r>
                    </a:p>
                    <a:p>
                      <a:pPr marL="285750" indent="-285750">
                        <a:buFont typeface="Wingdings" panose="05000000000000000000" pitchFamily="2" charset="2"/>
                        <a:buChar char="Ø"/>
                      </a:pPr>
                      <a:endParaRPr lang="en-US" sz="1600" b="1" i="0" kern="1200" dirty="0">
                        <a:solidFill>
                          <a:schemeClr val="tx1"/>
                        </a:solidFill>
                        <a:effectLst/>
                        <a:latin typeface="+mn-lt"/>
                        <a:ea typeface="+mn-ea"/>
                        <a:cs typeface="+mn-cs"/>
                      </a:endParaRPr>
                    </a:p>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Recall for 'High Sales' is exceptionally high at 98.05%. This signifies that the model is highly effective at identifying nearly all actual 'High Sales' opportunities. This is particularly valuable if the business goal is to ensure that very few 'High Sales' opportunities are missed.</a:t>
                      </a:r>
                    </a:p>
                    <a:p>
                      <a:pPr marL="285750" indent="-285750">
                        <a:buFont typeface="Wingdings" panose="05000000000000000000" pitchFamily="2" charset="2"/>
                        <a:buChar char="Ø"/>
                      </a:pPr>
                      <a:endParaRPr lang="en-US" sz="1600" b="1" i="0" kern="1200" dirty="0">
                        <a:solidFill>
                          <a:schemeClr val="tx1"/>
                        </a:solidFill>
                        <a:effectLst/>
                        <a:latin typeface="+mn-lt"/>
                        <a:ea typeface="+mn-ea"/>
                        <a:cs typeface="+mn-cs"/>
                      </a:endParaRPr>
                    </a:p>
                    <a:p>
                      <a:pPr marL="285750" indent="-285750">
                        <a:buFont typeface="Wingdings" panose="05000000000000000000" pitchFamily="2" charset="2"/>
                        <a:buChar char="Ø"/>
                      </a:pPr>
                      <a:r>
                        <a:rPr lang="en-US" sz="1600" b="1" i="0" kern="1200" dirty="0">
                          <a:solidFill>
                            <a:schemeClr val="tx1"/>
                          </a:solidFill>
                          <a:effectLst/>
                          <a:latin typeface="+mn-lt"/>
                          <a:ea typeface="+mn-ea"/>
                          <a:cs typeface="+mn-cs"/>
                        </a:rPr>
                        <a:t>The F1-Score of 0.8999 reflects a strong balance between precision and recall for the 'High Sales' class, indicating robust overall performance.</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tile tx="0" ty="0" sx="100000" sy="100000" flip="none" algn="tl"/>
                    </a:blipFill>
                  </a:tcPr>
                </a:tc>
                <a:extLst>
                  <a:ext uri="{0D108BD9-81ED-4DB2-BD59-A6C34878D82A}">
                    <a16:rowId xmlns:a16="http://schemas.microsoft.com/office/drawing/2014/main" val="3418251082"/>
                  </a:ext>
                </a:extLst>
              </a:tr>
              <a:tr h="370840">
                <a:tc>
                  <a:txBody>
                    <a:bodyPr/>
                    <a:lstStyle/>
                    <a:p>
                      <a:r>
                        <a:rPr lang="en-US" b="1" dirty="0"/>
                        <a:t>The model avoided overfitting and position itself as the more suitable model to adopt for sales prediction tasks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tile tx="0" ty="0" sx="100000" sy="100000" flip="none" algn="tl"/>
                    </a:blipFill>
                  </a:tcPr>
                </a:tc>
                <a:extLst>
                  <a:ext uri="{0D108BD9-81ED-4DB2-BD59-A6C34878D82A}">
                    <a16:rowId xmlns:a16="http://schemas.microsoft.com/office/drawing/2014/main" val="1991499217"/>
                  </a:ext>
                </a:extLst>
              </a:tr>
            </a:tbl>
          </a:graphicData>
        </a:graphic>
      </p:graphicFrame>
      <p:sp>
        <p:nvSpPr>
          <p:cNvPr id="2" name="Slide Number Placeholder 1">
            <a:extLst>
              <a:ext uri="{FF2B5EF4-FFF2-40B4-BE49-F238E27FC236}">
                <a16:creationId xmlns:a16="http://schemas.microsoft.com/office/drawing/2014/main" id="{51F22A2E-48D3-7A52-3A0B-F636C3C4E219}"/>
              </a:ext>
            </a:extLst>
          </p:cNvPr>
          <p:cNvSpPr>
            <a:spLocks noGrp="1"/>
          </p:cNvSpPr>
          <p:nvPr>
            <p:ph type="sldNum" sz="quarter" idx="4"/>
          </p:nvPr>
        </p:nvSpPr>
        <p:spPr/>
        <p:txBody>
          <a:bodyPr/>
          <a:lstStyle/>
          <a:p>
            <a:fld id="{08AB70BE-1769-45B8-85A6-0C837432C7E6}" type="slidenum">
              <a:rPr lang="en-US" smtClean="0"/>
              <a:pPr/>
              <a:t>22</a:t>
            </a:fld>
            <a:endParaRPr lang="en-US" dirty="0"/>
          </a:p>
        </p:txBody>
      </p:sp>
      <p:sp>
        <p:nvSpPr>
          <p:cNvPr id="3" name="Flowchart: Delay 2">
            <a:extLst>
              <a:ext uri="{FF2B5EF4-FFF2-40B4-BE49-F238E27FC236}">
                <a16:creationId xmlns:a16="http://schemas.microsoft.com/office/drawing/2014/main" id="{98F8D966-8E95-191C-0EBF-F34EC22E91F4}"/>
              </a:ext>
            </a:extLst>
          </p:cNvPr>
          <p:cNvSpPr/>
          <p:nvPr/>
        </p:nvSpPr>
        <p:spPr>
          <a:xfrm>
            <a:off x="-1" y="0"/>
            <a:ext cx="2376189" cy="844257"/>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3200" b="1" dirty="0">
                <a:solidFill>
                  <a:schemeClr val="tx1"/>
                </a:solidFill>
                <a:latin typeface="Rockwell Condensed" panose="02060603050405020104" pitchFamily="18" charset="0"/>
                <a:cs typeface="Segoe UI Light" panose="020B0502040204020203" pitchFamily="34" charset="0"/>
              </a:rPr>
              <a:t>Conclusion</a:t>
            </a:r>
          </a:p>
        </p:txBody>
      </p:sp>
    </p:spTree>
    <p:extLst>
      <p:ext uri="{BB962C8B-B14F-4D97-AF65-F5344CB8AC3E}">
        <p14:creationId xmlns:p14="http://schemas.microsoft.com/office/powerpoint/2010/main" val="2704428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6A0C5-5FCE-189C-0B0A-C0726548762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BE909D-D0AF-8730-1750-6FF0593569E9}"/>
              </a:ext>
            </a:extLst>
          </p:cNvPr>
          <p:cNvPicPr>
            <a:picLocks noChangeAspect="1"/>
          </p:cNvPicPr>
          <p:nvPr/>
        </p:nvPicPr>
        <p:blipFill>
          <a:blip r:embed="rId3"/>
          <a:stretch>
            <a:fillRect/>
          </a:stretch>
        </p:blipFill>
        <p:spPr>
          <a:xfrm>
            <a:off x="-1" y="0"/>
            <a:ext cx="12184380" cy="6858000"/>
          </a:xfrm>
          <a:prstGeom prst="rect">
            <a:avLst/>
          </a:prstGeom>
        </p:spPr>
      </p:pic>
      <p:sp>
        <p:nvSpPr>
          <p:cNvPr id="2" name="Slide Number Placeholder 1">
            <a:extLst>
              <a:ext uri="{FF2B5EF4-FFF2-40B4-BE49-F238E27FC236}">
                <a16:creationId xmlns:a16="http://schemas.microsoft.com/office/drawing/2014/main" id="{7FDDCB5D-E622-4302-1BE9-28C2CB3029B9}"/>
              </a:ext>
            </a:extLst>
          </p:cNvPr>
          <p:cNvSpPr>
            <a:spLocks noGrp="1"/>
          </p:cNvSpPr>
          <p:nvPr>
            <p:ph type="sldNum" sz="quarter" idx="4"/>
          </p:nvPr>
        </p:nvSpPr>
        <p:spPr/>
        <p:txBody>
          <a:bodyPr/>
          <a:lstStyle/>
          <a:p>
            <a:fld id="{08AB70BE-1769-45B8-85A6-0C837432C7E6}" type="slidenum">
              <a:rPr lang="en-US" smtClean="0"/>
              <a:pPr/>
              <a:t>23</a:t>
            </a:fld>
            <a:endParaRPr lang="en-US" dirty="0"/>
          </a:p>
        </p:txBody>
      </p:sp>
      <p:sp>
        <p:nvSpPr>
          <p:cNvPr id="5" name="TextBox 4">
            <a:extLst>
              <a:ext uri="{FF2B5EF4-FFF2-40B4-BE49-F238E27FC236}">
                <a16:creationId xmlns:a16="http://schemas.microsoft.com/office/drawing/2014/main" id="{4C4D0344-9647-2F4A-5A2D-5D02037D6032}"/>
              </a:ext>
            </a:extLst>
          </p:cNvPr>
          <p:cNvSpPr txBox="1"/>
          <p:nvPr/>
        </p:nvSpPr>
        <p:spPr>
          <a:xfrm>
            <a:off x="3567785" y="412711"/>
            <a:ext cx="6094268" cy="584775"/>
          </a:xfrm>
          <a:prstGeom prst="rect">
            <a:avLst/>
          </a:prstGeom>
          <a:noFill/>
        </p:spPr>
        <p:txBody>
          <a:bodyPr wrap="square">
            <a:spAutoFit/>
          </a:bodyPr>
          <a:lstStyle/>
          <a:p>
            <a:r>
              <a:rPr lang="en-US" sz="3200" b="1" dirty="0">
                <a:solidFill>
                  <a:schemeClr val="bg1"/>
                </a:solidFill>
              </a:rPr>
              <a:t>Challenges and Lesson Learnt</a:t>
            </a:r>
          </a:p>
        </p:txBody>
      </p:sp>
      <p:graphicFrame>
        <p:nvGraphicFramePr>
          <p:cNvPr id="9" name="Table 8">
            <a:extLst>
              <a:ext uri="{FF2B5EF4-FFF2-40B4-BE49-F238E27FC236}">
                <a16:creationId xmlns:a16="http://schemas.microsoft.com/office/drawing/2014/main" id="{CF3EC024-268E-C67C-288D-EF470BB83CDE}"/>
              </a:ext>
            </a:extLst>
          </p:cNvPr>
          <p:cNvGraphicFramePr>
            <a:graphicFrameLocks noGrp="1"/>
          </p:cNvGraphicFramePr>
          <p:nvPr>
            <p:extLst>
              <p:ext uri="{D42A27DB-BD31-4B8C-83A1-F6EECF244321}">
                <p14:modId xmlns:p14="http://schemas.microsoft.com/office/powerpoint/2010/main" val="2635086867"/>
              </p:ext>
            </p:extLst>
          </p:nvPr>
        </p:nvGraphicFramePr>
        <p:xfrm>
          <a:off x="0" y="1166475"/>
          <a:ext cx="12192000" cy="4937760"/>
        </p:xfrm>
        <a:graphic>
          <a:graphicData uri="http://schemas.openxmlformats.org/drawingml/2006/table">
            <a:tbl>
              <a:tblPr firstRow="1" bandRow="1">
                <a:tableStyleId>{3C2FFA5D-87B4-456A-9821-1D502468CF0F}</a:tableStyleId>
              </a:tblPr>
              <a:tblGrid>
                <a:gridCol w="2111088">
                  <a:extLst>
                    <a:ext uri="{9D8B030D-6E8A-4147-A177-3AD203B41FA5}">
                      <a16:colId xmlns:a16="http://schemas.microsoft.com/office/drawing/2014/main" val="1104170047"/>
                    </a:ext>
                  </a:extLst>
                </a:gridCol>
                <a:gridCol w="6016911">
                  <a:extLst>
                    <a:ext uri="{9D8B030D-6E8A-4147-A177-3AD203B41FA5}">
                      <a16:colId xmlns:a16="http://schemas.microsoft.com/office/drawing/2014/main" val="1046641679"/>
                    </a:ext>
                  </a:extLst>
                </a:gridCol>
                <a:gridCol w="4064001">
                  <a:extLst>
                    <a:ext uri="{9D8B030D-6E8A-4147-A177-3AD203B41FA5}">
                      <a16:colId xmlns:a16="http://schemas.microsoft.com/office/drawing/2014/main" val="1948342461"/>
                    </a:ext>
                  </a:extLst>
                </a:gridCol>
              </a:tblGrid>
              <a:tr h="370840">
                <a:tc>
                  <a:txBody>
                    <a:bodyPr/>
                    <a:lstStyle/>
                    <a:p>
                      <a:r>
                        <a:rPr lang="en-US" dirty="0">
                          <a:solidFill>
                            <a:schemeClr val="tx1"/>
                          </a:solidFill>
                        </a:rPr>
                        <a:t>Area</a:t>
                      </a:r>
                    </a:p>
                  </a:txBody>
                  <a:tcPr/>
                </a:tc>
                <a:tc>
                  <a:txBody>
                    <a:bodyPr/>
                    <a:lstStyle/>
                    <a:p>
                      <a:r>
                        <a:rPr lang="en-US" dirty="0">
                          <a:solidFill>
                            <a:schemeClr val="tx1"/>
                          </a:solidFill>
                        </a:rPr>
                        <a:t>Challenges</a:t>
                      </a:r>
                    </a:p>
                  </a:txBody>
                  <a:tcPr/>
                </a:tc>
                <a:tc>
                  <a:txBody>
                    <a:bodyPr/>
                    <a:lstStyle/>
                    <a:p>
                      <a:r>
                        <a:rPr lang="en-US" dirty="0">
                          <a:solidFill>
                            <a:schemeClr val="tx1"/>
                          </a:solidFill>
                        </a:rPr>
                        <a:t>In-Depth Lessons Learned &amp; Best Practices </a:t>
                      </a:r>
                    </a:p>
                  </a:txBody>
                  <a:tcPr/>
                </a:tc>
                <a:extLst>
                  <a:ext uri="{0D108BD9-81ED-4DB2-BD59-A6C34878D82A}">
                    <a16:rowId xmlns:a16="http://schemas.microsoft.com/office/drawing/2014/main" val="574435619"/>
                  </a:ext>
                </a:extLst>
              </a:tr>
              <a:tr h="370840">
                <a:tc>
                  <a:txBody>
                    <a:bodyPr/>
                    <a:lstStyle/>
                    <a:p>
                      <a:r>
                        <a:rPr lang="en-US" b="1" dirty="0"/>
                        <a:t>Data Prep and cleaning</a:t>
                      </a:r>
                    </a:p>
                  </a:txBody>
                  <a:tcPr/>
                </a:tc>
                <a:tc>
                  <a:txBody>
                    <a:bodyPr/>
                    <a:lstStyle/>
                    <a:p>
                      <a:r>
                        <a:rPr lang="en-US" b="1" dirty="0"/>
                        <a:t>Raw data is messy, missing, mixture of values, and need data feature engineering for modelling </a:t>
                      </a:r>
                    </a:p>
                  </a:txBody>
                  <a:tcPr/>
                </a:tc>
                <a:tc>
                  <a:txBody>
                    <a:bodyPr/>
                    <a:lstStyle/>
                    <a:p>
                      <a:r>
                        <a:rPr lang="en-US" b="1" dirty="0"/>
                        <a:t>Time need to impact data</a:t>
                      </a:r>
                    </a:p>
                    <a:p>
                      <a:r>
                        <a:rPr lang="en-US" b="1" dirty="0"/>
                        <a:t>Prep, clean, EDA, identify data of feature importance</a:t>
                      </a:r>
                    </a:p>
                  </a:txBody>
                  <a:tcPr/>
                </a:tc>
                <a:extLst>
                  <a:ext uri="{0D108BD9-81ED-4DB2-BD59-A6C34878D82A}">
                    <a16:rowId xmlns:a16="http://schemas.microsoft.com/office/drawing/2014/main" val="212890362"/>
                  </a:ext>
                </a:extLst>
              </a:tr>
              <a:tr h="370840">
                <a:tc>
                  <a:txBody>
                    <a:bodyPr/>
                    <a:lstStyle/>
                    <a:p>
                      <a:r>
                        <a:rPr lang="en-US" b="1" dirty="0"/>
                        <a:t>Feature Engineering</a:t>
                      </a:r>
                    </a:p>
                  </a:txBody>
                  <a:tcPr/>
                </a:tc>
                <a:tc>
                  <a:txBody>
                    <a:bodyPr/>
                    <a:lstStyle/>
                    <a:p>
                      <a:r>
                        <a:rPr lang="en-US" b="1" dirty="0"/>
                        <a:t>Hard to identify, require test to find few critical features of importance</a:t>
                      </a:r>
                    </a:p>
                  </a:txBody>
                  <a:tcPr/>
                </a:tc>
                <a:tc>
                  <a:txBody>
                    <a:bodyPr/>
                    <a:lstStyle/>
                    <a:p>
                      <a:r>
                        <a:rPr lang="en-US" b="1" dirty="0"/>
                        <a:t>Adopt simple model first and advance to complex ones to get best results</a:t>
                      </a:r>
                    </a:p>
                  </a:txBody>
                  <a:tcPr/>
                </a:tc>
                <a:extLst>
                  <a:ext uri="{0D108BD9-81ED-4DB2-BD59-A6C34878D82A}">
                    <a16:rowId xmlns:a16="http://schemas.microsoft.com/office/drawing/2014/main" val="1226967509"/>
                  </a:ext>
                </a:extLst>
              </a:tr>
              <a:tr h="370840">
                <a:tc>
                  <a:txBody>
                    <a:bodyPr/>
                    <a:lstStyle/>
                    <a:p>
                      <a:r>
                        <a:rPr lang="en-US" b="1" dirty="0"/>
                        <a:t>Model Selection</a:t>
                      </a:r>
                    </a:p>
                  </a:txBody>
                  <a:tcPr/>
                </a:tc>
                <a:tc>
                  <a:txBody>
                    <a:bodyPr/>
                    <a:lstStyle/>
                    <a:p>
                      <a:r>
                        <a:rPr lang="en-US" b="1" dirty="0"/>
                        <a:t>At first difficult, need research, trail and error to get the best suitable ML model</a:t>
                      </a:r>
                    </a:p>
                  </a:txBody>
                  <a:tcPr/>
                </a:tc>
                <a:tc>
                  <a:txBody>
                    <a:bodyPr/>
                    <a:lstStyle/>
                    <a:p>
                      <a:r>
                        <a:rPr lang="en-US" b="1" dirty="0"/>
                        <a:t>Use model validation and accuracy metric test to get best results</a:t>
                      </a:r>
                    </a:p>
                  </a:txBody>
                  <a:tcPr/>
                </a:tc>
                <a:extLst>
                  <a:ext uri="{0D108BD9-81ED-4DB2-BD59-A6C34878D82A}">
                    <a16:rowId xmlns:a16="http://schemas.microsoft.com/office/drawing/2014/main" val="151343962"/>
                  </a:ext>
                </a:extLst>
              </a:tr>
              <a:tr h="370840">
                <a:tc>
                  <a:txBody>
                    <a:bodyPr/>
                    <a:lstStyle/>
                    <a:p>
                      <a:r>
                        <a:rPr lang="en-US" b="1" dirty="0"/>
                        <a:t>Deployment</a:t>
                      </a:r>
                    </a:p>
                  </a:txBody>
                  <a:tcPr/>
                </a:tc>
                <a:tc>
                  <a:txBody>
                    <a:bodyPr/>
                    <a:lstStyle/>
                    <a:p>
                      <a:r>
                        <a:rPr lang="en-US" b="1" dirty="0"/>
                        <a:t>Steep learning curve to adopt appropriate interface to simulate ML model adoption usage</a:t>
                      </a:r>
                    </a:p>
                  </a:txBody>
                  <a:tcPr/>
                </a:tc>
                <a:tc>
                  <a:txBody>
                    <a:bodyPr/>
                    <a:lstStyle/>
                    <a:p>
                      <a:r>
                        <a:rPr lang="en-US" b="1" dirty="0"/>
                        <a:t>Basics of Gradio and coding</a:t>
                      </a:r>
                    </a:p>
                    <a:p>
                      <a:endParaRPr lang="en-US" b="1" dirty="0"/>
                    </a:p>
                  </a:txBody>
                  <a:tcPr/>
                </a:tc>
                <a:extLst>
                  <a:ext uri="{0D108BD9-81ED-4DB2-BD59-A6C34878D82A}">
                    <a16:rowId xmlns:a16="http://schemas.microsoft.com/office/drawing/2014/main" val="2431908363"/>
                  </a:ext>
                </a:extLst>
              </a:tr>
              <a:tr h="370840">
                <a:tc>
                  <a:txBody>
                    <a:bodyPr/>
                    <a:lstStyle/>
                    <a:p>
                      <a:r>
                        <a:rPr lang="en-US" sz="1600" b="1" dirty="0"/>
                        <a:t>Tuning Hyperparameters</a:t>
                      </a:r>
                    </a:p>
                  </a:txBody>
                  <a:tcPr/>
                </a:tc>
                <a:tc>
                  <a:txBody>
                    <a:bodyPr/>
                    <a:lstStyle/>
                    <a:p>
                      <a:r>
                        <a:rPr lang="en-US" b="1" dirty="0"/>
                        <a:t>Can be difficult and complex, ambiguity to get better results</a:t>
                      </a:r>
                    </a:p>
                  </a:txBody>
                  <a:tcPr/>
                </a:tc>
                <a:tc>
                  <a:txBody>
                    <a:bodyPr/>
                    <a:lstStyle/>
                    <a:p>
                      <a:r>
                        <a:rPr lang="en-US" b="1" dirty="0"/>
                        <a:t>Use smaller dataset to test results</a:t>
                      </a:r>
                    </a:p>
                    <a:p>
                      <a:r>
                        <a:rPr lang="en-US" b="1" dirty="0"/>
                        <a:t>Once pilot test is successful, adopt a similar but larger dataset</a:t>
                      </a:r>
                    </a:p>
                  </a:txBody>
                  <a:tcPr/>
                </a:tc>
                <a:extLst>
                  <a:ext uri="{0D108BD9-81ED-4DB2-BD59-A6C34878D82A}">
                    <a16:rowId xmlns:a16="http://schemas.microsoft.com/office/drawing/2014/main" val="2760436559"/>
                  </a:ext>
                </a:extLst>
              </a:tr>
            </a:tbl>
          </a:graphicData>
        </a:graphic>
      </p:graphicFrame>
      <p:sp>
        <p:nvSpPr>
          <p:cNvPr id="3" name="Flowchart: Delay 2">
            <a:extLst>
              <a:ext uri="{FF2B5EF4-FFF2-40B4-BE49-F238E27FC236}">
                <a16:creationId xmlns:a16="http://schemas.microsoft.com/office/drawing/2014/main" id="{94BCD58D-942B-349B-9545-0CC30FB0C36A}"/>
              </a:ext>
            </a:extLst>
          </p:cNvPr>
          <p:cNvSpPr/>
          <p:nvPr/>
        </p:nvSpPr>
        <p:spPr>
          <a:xfrm>
            <a:off x="0" y="-8168"/>
            <a:ext cx="1488332" cy="1174643"/>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1400" b="1" dirty="0">
                <a:solidFill>
                  <a:schemeClr val="tx1"/>
                </a:solidFill>
                <a:latin typeface="Rockwell Condensed" panose="02060603050405020104" pitchFamily="18" charset="0"/>
                <a:cs typeface="Segoe UI Light" panose="020B0502040204020203" pitchFamily="34" charset="0"/>
              </a:rPr>
              <a:t>Challenges &amp; Lesson Learnt</a:t>
            </a:r>
          </a:p>
        </p:txBody>
      </p:sp>
    </p:spTree>
    <p:extLst>
      <p:ext uri="{BB962C8B-B14F-4D97-AF65-F5344CB8AC3E}">
        <p14:creationId xmlns:p14="http://schemas.microsoft.com/office/powerpoint/2010/main" val="1858553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2D41F-DEC4-A564-F790-2EDA5471457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EADD7A3-2D72-88CD-1129-3AEF77B0DDA6}"/>
              </a:ext>
            </a:extLst>
          </p:cNvPr>
          <p:cNvPicPr>
            <a:picLocks noChangeAspect="1"/>
          </p:cNvPicPr>
          <p:nvPr/>
        </p:nvPicPr>
        <p:blipFill>
          <a:blip r:embed="rId3"/>
          <a:stretch>
            <a:fillRect/>
          </a:stretch>
        </p:blipFill>
        <p:spPr>
          <a:xfrm>
            <a:off x="-1" y="0"/>
            <a:ext cx="12184380" cy="6858000"/>
          </a:xfrm>
          <a:prstGeom prst="rect">
            <a:avLst/>
          </a:prstGeom>
        </p:spPr>
      </p:pic>
      <p:sp>
        <p:nvSpPr>
          <p:cNvPr id="2" name="Slide Number Placeholder 1">
            <a:extLst>
              <a:ext uri="{FF2B5EF4-FFF2-40B4-BE49-F238E27FC236}">
                <a16:creationId xmlns:a16="http://schemas.microsoft.com/office/drawing/2014/main" id="{6EB7EA88-B45F-5B7B-E532-F6FCF3DFE17A}"/>
              </a:ext>
            </a:extLst>
          </p:cNvPr>
          <p:cNvSpPr>
            <a:spLocks noGrp="1"/>
          </p:cNvSpPr>
          <p:nvPr>
            <p:ph type="sldNum" sz="quarter" idx="4"/>
          </p:nvPr>
        </p:nvSpPr>
        <p:spPr/>
        <p:txBody>
          <a:bodyPr/>
          <a:lstStyle/>
          <a:p>
            <a:fld id="{08AB70BE-1769-45B8-85A6-0C837432C7E6}" type="slidenum">
              <a:rPr lang="en-US" smtClean="0"/>
              <a:pPr/>
              <a:t>24</a:t>
            </a:fld>
            <a:endParaRPr lang="en-US" dirty="0"/>
          </a:p>
        </p:txBody>
      </p:sp>
      <p:sp>
        <p:nvSpPr>
          <p:cNvPr id="5" name="TextBox 4">
            <a:extLst>
              <a:ext uri="{FF2B5EF4-FFF2-40B4-BE49-F238E27FC236}">
                <a16:creationId xmlns:a16="http://schemas.microsoft.com/office/drawing/2014/main" id="{C0979D0B-FDDC-014D-85C3-262BB3AC64A9}"/>
              </a:ext>
            </a:extLst>
          </p:cNvPr>
          <p:cNvSpPr txBox="1"/>
          <p:nvPr/>
        </p:nvSpPr>
        <p:spPr>
          <a:xfrm>
            <a:off x="3382960" y="628130"/>
            <a:ext cx="6094268" cy="584775"/>
          </a:xfrm>
          <a:prstGeom prst="rect">
            <a:avLst/>
          </a:prstGeom>
          <a:blipFill>
            <a:blip r:embed="rId4"/>
            <a:tile tx="0" ty="0" sx="100000" sy="100000" flip="none" algn="tl"/>
          </a:blipFill>
        </p:spPr>
        <p:txBody>
          <a:bodyPr wrap="square">
            <a:spAutoFit/>
          </a:bodyPr>
          <a:lstStyle/>
          <a:p>
            <a:r>
              <a:rPr lang="en-US" sz="3200" b="1" dirty="0">
                <a:solidFill>
                  <a:schemeClr val="bg1"/>
                </a:solidFill>
              </a:rPr>
              <a:t>Future and Considerations</a:t>
            </a:r>
          </a:p>
        </p:txBody>
      </p:sp>
      <p:graphicFrame>
        <p:nvGraphicFramePr>
          <p:cNvPr id="9" name="Table 8">
            <a:extLst>
              <a:ext uri="{FF2B5EF4-FFF2-40B4-BE49-F238E27FC236}">
                <a16:creationId xmlns:a16="http://schemas.microsoft.com/office/drawing/2014/main" id="{000C8395-4846-C643-5BAB-1945B2A8482C}"/>
              </a:ext>
            </a:extLst>
          </p:cNvPr>
          <p:cNvGraphicFramePr>
            <a:graphicFrameLocks noGrp="1"/>
          </p:cNvGraphicFramePr>
          <p:nvPr>
            <p:extLst>
              <p:ext uri="{D42A27DB-BD31-4B8C-83A1-F6EECF244321}">
                <p14:modId xmlns:p14="http://schemas.microsoft.com/office/powerpoint/2010/main" val="1657652427"/>
              </p:ext>
            </p:extLst>
          </p:nvPr>
        </p:nvGraphicFramePr>
        <p:xfrm>
          <a:off x="904009" y="1415857"/>
          <a:ext cx="10785764" cy="3779520"/>
        </p:xfrm>
        <a:graphic>
          <a:graphicData uri="http://schemas.openxmlformats.org/drawingml/2006/table">
            <a:tbl>
              <a:tblPr firstRow="1" bandRow="1">
                <a:tableStyleId>{3C2FFA5D-87B4-456A-9821-1D502468CF0F}</a:tableStyleId>
              </a:tblPr>
              <a:tblGrid>
                <a:gridCol w="10785764">
                  <a:extLst>
                    <a:ext uri="{9D8B030D-6E8A-4147-A177-3AD203B41FA5}">
                      <a16:colId xmlns:a16="http://schemas.microsoft.com/office/drawing/2014/main" val="1104170047"/>
                    </a:ext>
                  </a:extLst>
                </a:gridCol>
              </a:tblGrid>
              <a:tr h="370840">
                <a:tc>
                  <a:txBody>
                    <a:bodyPr/>
                    <a:lstStyle/>
                    <a:p>
                      <a:pPr marL="285750" indent="-285750">
                        <a:buFont typeface="Wingdings" panose="05000000000000000000" pitchFamily="2" charset="2"/>
                        <a:buChar char="Ø"/>
                      </a:pPr>
                      <a:r>
                        <a:rPr lang="en-US" sz="2800" b="1" dirty="0">
                          <a:solidFill>
                            <a:schemeClr val="tx1"/>
                          </a:solidFill>
                        </a:rPr>
                        <a:t>Feature selection to exclude importances features that has least impact </a:t>
                      </a:r>
                    </a:p>
                  </a:txBody>
                  <a:tcPr>
                    <a:blipFill>
                      <a:blip r:embed="rId5"/>
                      <a:tile tx="0" ty="0" sx="100000" sy="100000" flip="none" algn="tl"/>
                    </a:blipFill>
                  </a:tcPr>
                </a:tc>
                <a:extLst>
                  <a:ext uri="{0D108BD9-81ED-4DB2-BD59-A6C34878D82A}">
                    <a16:rowId xmlns:a16="http://schemas.microsoft.com/office/drawing/2014/main" val="574435619"/>
                  </a:ext>
                </a:extLst>
              </a:tr>
              <a:tr h="370840">
                <a:tc>
                  <a:txBody>
                    <a:bodyPr/>
                    <a:lstStyle/>
                    <a:p>
                      <a:pPr marL="285750" indent="-285750">
                        <a:buFont typeface="Wingdings" panose="05000000000000000000" pitchFamily="2" charset="2"/>
                        <a:buChar char="Ø"/>
                      </a:pPr>
                      <a:r>
                        <a:rPr lang="en-US" sz="2800" b="1" dirty="0"/>
                        <a:t>Further hyperparameters tuning to get better performance without sacrificing accuracy metrics</a:t>
                      </a:r>
                    </a:p>
                  </a:txBody>
                  <a:tcPr>
                    <a:blipFill>
                      <a:blip r:embed="rId6"/>
                      <a:tile tx="0" ty="0" sx="100000" sy="100000" flip="none" algn="tl"/>
                    </a:blipFill>
                  </a:tcPr>
                </a:tc>
                <a:extLst>
                  <a:ext uri="{0D108BD9-81ED-4DB2-BD59-A6C34878D82A}">
                    <a16:rowId xmlns:a16="http://schemas.microsoft.com/office/drawing/2014/main" val="212890362"/>
                  </a:ext>
                </a:extLst>
              </a:tr>
              <a:tr h="370840">
                <a:tc>
                  <a:txBody>
                    <a:bodyPr/>
                    <a:lstStyle/>
                    <a:p>
                      <a:pPr marL="285750" indent="-285750">
                        <a:buFont typeface="Wingdings" panose="05000000000000000000" pitchFamily="2" charset="2"/>
                        <a:buChar char="Ø"/>
                      </a:pPr>
                      <a:r>
                        <a:rPr lang="en-US" sz="2800" b="1" dirty="0"/>
                        <a:t>To conduct regular model re-train and fine tune the process</a:t>
                      </a:r>
                    </a:p>
                  </a:txBody>
                  <a:tcPr>
                    <a:blipFill>
                      <a:blip r:embed="rId7"/>
                      <a:tile tx="0" ty="0" sx="100000" sy="100000" flip="none" algn="tl"/>
                    </a:blipFill>
                  </a:tcPr>
                </a:tc>
                <a:extLst>
                  <a:ext uri="{0D108BD9-81ED-4DB2-BD59-A6C34878D82A}">
                    <a16:rowId xmlns:a16="http://schemas.microsoft.com/office/drawing/2014/main" val="1226967509"/>
                  </a:ext>
                </a:extLst>
              </a:tr>
              <a:tr h="370840">
                <a:tc>
                  <a:txBody>
                    <a:bodyPr/>
                    <a:lstStyle/>
                    <a:p>
                      <a:pPr marL="285750" indent="-285750">
                        <a:buFont typeface="Wingdings" panose="05000000000000000000" pitchFamily="2" charset="2"/>
                        <a:buChar char="Ø"/>
                      </a:pPr>
                      <a:r>
                        <a:rPr lang="en-US" sz="2800" b="1" dirty="0"/>
                        <a:t>Integrate Salesforce data live into the SVM ML model and align with sales management objectives to boost sales growth</a:t>
                      </a:r>
                    </a:p>
                  </a:txBody>
                  <a:tcPr>
                    <a:blipFill>
                      <a:blip r:embed="rId5"/>
                      <a:tile tx="0" ty="0" sx="100000" sy="100000" flip="none" algn="tl"/>
                    </a:blipFill>
                  </a:tcPr>
                </a:tc>
                <a:extLst>
                  <a:ext uri="{0D108BD9-81ED-4DB2-BD59-A6C34878D82A}">
                    <a16:rowId xmlns:a16="http://schemas.microsoft.com/office/drawing/2014/main" val="151343962"/>
                  </a:ext>
                </a:extLst>
              </a:tr>
            </a:tbl>
          </a:graphicData>
        </a:graphic>
      </p:graphicFrame>
      <p:sp>
        <p:nvSpPr>
          <p:cNvPr id="3" name="Flowchart: Delay 2">
            <a:extLst>
              <a:ext uri="{FF2B5EF4-FFF2-40B4-BE49-F238E27FC236}">
                <a16:creationId xmlns:a16="http://schemas.microsoft.com/office/drawing/2014/main" id="{220F5C64-BC1D-C8CA-F3C9-FFF117553DC6}"/>
              </a:ext>
            </a:extLst>
          </p:cNvPr>
          <p:cNvSpPr/>
          <p:nvPr/>
        </p:nvSpPr>
        <p:spPr>
          <a:xfrm>
            <a:off x="7621" y="-1"/>
            <a:ext cx="1665536" cy="992221"/>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1400" b="1" dirty="0">
                <a:solidFill>
                  <a:schemeClr val="tx1"/>
                </a:solidFill>
                <a:latin typeface="Rockwell Condensed" panose="02060603050405020104" pitchFamily="18" charset="0"/>
                <a:cs typeface="Segoe UI Light" panose="020B0502040204020203" pitchFamily="34" charset="0"/>
              </a:rPr>
              <a:t>Future &amp; Considerations</a:t>
            </a:r>
          </a:p>
        </p:txBody>
      </p:sp>
    </p:spTree>
    <p:extLst>
      <p:ext uri="{BB962C8B-B14F-4D97-AF65-F5344CB8AC3E}">
        <p14:creationId xmlns:p14="http://schemas.microsoft.com/office/powerpoint/2010/main" val="3184986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771FA-3CCA-1C85-C03F-C16709F1639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74619DE-48E4-EEA9-6589-4F2427775196}"/>
              </a:ext>
            </a:extLst>
          </p:cNvPr>
          <p:cNvPicPr>
            <a:picLocks noChangeAspect="1"/>
          </p:cNvPicPr>
          <p:nvPr/>
        </p:nvPicPr>
        <p:blipFill>
          <a:blip r:embed="rId3"/>
          <a:stretch>
            <a:fillRect/>
          </a:stretch>
        </p:blipFill>
        <p:spPr>
          <a:xfrm>
            <a:off x="0" y="-1"/>
            <a:ext cx="12182530" cy="6857999"/>
          </a:xfrm>
          <a:prstGeom prst="rect">
            <a:avLst/>
          </a:prstGeom>
        </p:spPr>
      </p:pic>
      <p:sp>
        <p:nvSpPr>
          <p:cNvPr id="2" name="Slide Number Placeholder 1">
            <a:extLst>
              <a:ext uri="{FF2B5EF4-FFF2-40B4-BE49-F238E27FC236}">
                <a16:creationId xmlns:a16="http://schemas.microsoft.com/office/drawing/2014/main" id="{19269F69-0C16-FD01-B235-2849F06807DF}"/>
              </a:ext>
            </a:extLst>
          </p:cNvPr>
          <p:cNvSpPr>
            <a:spLocks noGrp="1"/>
          </p:cNvSpPr>
          <p:nvPr>
            <p:ph type="sldNum" sz="quarter" idx="4"/>
          </p:nvPr>
        </p:nvSpPr>
        <p:spPr/>
        <p:txBody>
          <a:bodyPr/>
          <a:lstStyle/>
          <a:p>
            <a:fld id="{08AB70BE-1769-45B8-85A6-0C837432C7E6}" type="slidenum">
              <a:rPr lang="en-US" smtClean="0"/>
              <a:pPr/>
              <a:t>25</a:t>
            </a:fld>
            <a:endParaRPr lang="en-US" dirty="0"/>
          </a:p>
        </p:txBody>
      </p:sp>
      <p:sp>
        <p:nvSpPr>
          <p:cNvPr id="5" name="TextBox 4">
            <a:extLst>
              <a:ext uri="{FF2B5EF4-FFF2-40B4-BE49-F238E27FC236}">
                <a16:creationId xmlns:a16="http://schemas.microsoft.com/office/drawing/2014/main" id="{3771FF2A-683E-FFDD-8648-0048632BEFBD}"/>
              </a:ext>
            </a:extLst>
          </p:cNvPr>
          <p:cNvSpPr txBox="1"/>
          <p:nvPr/>
        </p:nvSpPr>
        <p:spPr>
          <a:xfrm>
            <a:off x="4842110" y="699275"/>
            <a:ext cx="2667644" cy="58477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sz="3200" b="1" dirty="0"/>
              <a:t>References</a:t>
            </a:r>
          </a:p>
        </p:txBody>
      </p:sp>
      <p:sp>
        <p:nvSpPr>
          <p:cNvPr id="3" name="Flowchart: Delay 2">
            <a:extLst>
              <a:ext uri="{FF2B5EF4-FFF2-40B4-BE49-F238E27FC236}">
                <a16:creationId xmlns:a16="http://schemas.microsoft.com/office/drawing/2014/main" id="{47D5B25B-04DB-8149-EB6D-2754DAAF28DD}"/>
              </a:ext>
            </a:extLst>
          </p:cNvPr>
          <p:cNvSpPr/>
          <p:nvPr/>
        </p:nvSpPr>
        <p:spPr>
          <a:xfrm>
            <a:off x="9470" y="0"/>
            <a:ext cx="1556683" cy="817123"/>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sz="1400" b="1" dirty="0">
                <a:solidFill>
                  <a:schemeClr val="tx1"/>
                </a:solidFill>
                <a:latin typeface="Rockwell Condensed" panose="02060603050405020104" pitchFamily="18" charset="0"/>
                <a:cs typeface="Segoe UI Light" panose="020B0502040204020203" pitchFamily="34" charset="0"/>
              </a:rPr>
              <a:t>References</a:t>
            </a:r>
          </a:p>
        </p:txBody>
      </p:sp>
      <p:pic>
        <p:nvPicPr>
          <p:cNvPr id="9" name="Picture 8">
            <a:extLst>
              <a:ext uri="{FF2B5EF4-FFF2-40B4-BE49-F238E27FC236}">
                <a16:creationId xmlns:a16="http://schemas.microsoft.com/office/drawing/2014/main" id="{619EA793-4803-33FE-C300-9FEC1C38B49A}"/>
              </a:ext>
            </a:extLst>
          </p:cNvPr>
          <p:cNvPicPr>
            <a:picLocks noChangeAspect="1"/>
          </p:cNvPicPr>
          <p:nvPr/>
        </p:nvPicPr>
        <p:blipFill>
          <a:blip r:embed="rId4"/>
          <a:stretch>
            <a:fillRect/>
          </a:stretch>
        </p:blipFill>
        <p:spPr>
          <a:xfrm>
            <a:off x="7691437" y="699274"/>
            <a:ext cx="4302135" cy="3952239"/>
          </a:xfrm>
          <a:prstGeom prst="rect">
            <a:avLst/>
          </a:prstGeom>
        </p:spPr>
      </p:pic>
      <p:graphicFrame>
        <p:nvGraphicFramePr>
          <p:cNvPr id="12" name="Content Placeholder 11">
            <a:extLst>
              <a:ext uri="{FF2B5EF4-FFF2-40B4-BE49-F238E27FC236}">
                <a16:creationId xmlns:a16="http://schemas.microsoft.com/office/drawing/2014/main" id="{C6174E99-FB69-0060-DF8A-193E9FC248EA}"/>
              </a:ext>
            </a:extLst>
          </p:cNvPr>
          <p:cNvGraphicFramePr>
            <a:graphicFrameLocks noGrp="1"/>
          </p:cNvGraphicFramePr>
          <p:nvPr>
            <p:ph sz="quarter" idx="10"/>
            <p:extLst>
              <p:ext uri="{D42A27DB-BD31-4B8C-83A1-F6EECF244321}">
                <p14:modId xmlns:p14="http://schemas.microsoft.com/office/powerpoint/2010/main" val="1330564768"/>
              </p:ext>
            </p:extLst>
          </p:nvPr>
        </p:nvGraphicFramePr>
        <p:xfrm>
          <a:off x="7714034" y="699275"/>
          <a:ext cx="4273943" cy="3952240"/>
        </p:xfrm>
        <a:graphic>
          <a:graphicData uri="http://schemas.openxmlformats.org/drawingml/2006/table">
            <a:tbl>
              <a:tblPr firstRow="1" bandRow="1">
                <a:tableStyleId>{0E3FDE45-AF77-4B5C-9715-49D594BDF05E}</a:tableStyleId>
              </a:tblPr>
              <a:tblGrid>
                <a:gridCol w="4273943">
                  <a:extLst>
                    <a:ext uri="{9D8B030D-6E8A-4147-A177-3AD203B41FA5}">
                      <a16:colId xmlns:a16="http://schemas.microsoft.com/office/drawing/2014/main" val="3873320034"/>
                    </a:ext>
                  </a:extLst>
                </a:gridCol>
              </a:tblGrid>
              <a:tr h="370840">
                <a:tc>
                  <a:txBody>
                    <a:bodyPr/>
                    <a:lstStyle/>
                    <a:p>
                      <a:r>
                        <a:rPr lang="en-US" dirty="0">
                          <a:solidFill>
                            <a:srgbClr val="002060"/>
                          </a:solidFill>
                        </a:rPr>
                        <a:t>Dataset Source: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2">
                        <a:lumMod val="90000"/>
                      </a:schemeClr>
                    </a:solidFill>
                  </a:tcPr>
                </a:tc>
                <a:extLst>
                  <a:ext uri="{0D108BD9-81ED-4DB2-BD59-A6C34878D82A}">
                    <a16:rowId xmlns:a16="http://schemas.microsoft.com/office/drawing/2014/main" val="373886323"/>
                  </a:ext>
                </a:extLst>
              </a:tr>
              <a:tr h="370840">
                <a:tc>
                  <a:txBody>
                    <a:bodyPr/>
                    <a:lstStyle/>
                    <a:p>
                      <a:pPr algn="l" fontAlgn="b">
                        <a:buNone/>
                      </a:pPr>
                      <a:endParaRPr lang="en-US" sz="1800" b="1" kern="1200" dirty="0">
                        <a:solidFill>
                          <a:srgbClr val="002060"/>
                        </a:solidFill>
                        <a:latin typeface="+mn-lt"/>
                        <a:ea typeface="+mn-ea"/>
                        <a:cs typeface="+mn-cs"/>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2">
                        <a:lumMod val="90000"/>
                      </a:schemeClr>
                    </a:solidFill>
                  </a:tcPr>
                </a:tc>
                <a:extLst>
                  <a:ext uri="{0D108BD9-81ED-4DB2-BD59-A6C34878D82A}">
                    <a16:rowId xmlns:a16="http://schemas.microsoft.com/office/drawing/2014/main" val="217894093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hlinkClick r:id="rId5">
                            <a:extLst>
                              <a:ext uri="{A12FA001-AC4F-418D-AE19-62706E023703}">
                                <ahyp:hlinkClr xmlns:ahyp="http://schemas.microsoft.com/office/drawing/2018/hyperlinkcolor" val="tx"/>
                              </a:ext>
                            </a:extLst>
                          </a:hlinkClick>
                        </a:rPr>
                        <a:t>https://www.kaggle.com/datasets/rahuldhanola/salesforce-sales-quota-data?resource=download</a:t>
                      </a:r>
                      <a:endParaRPr lang="en-US" sz="1800" b="1" kern="1200" dirty="0">
                        <a:solidFill>
                          <a:srgbClr val="002060"/>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2">
                        <a:lumMod val="90000"/>
                      </a:schemeClr>
                    </a:solidFill>
                  </a:tcPr>
                </a:tc>
                <a:extLst>
                  <a:ext uri="{0D108BD9-81ED-4DB2-BD59-A6C34878D82A}">
                    <a16:rowId xmlns:a16="http://schemas.microsoft.com/office/drawing/2014/main" val="1137693436"/>
                  </a:ext>
                </a:extLst>
              </a:tr>
              <a:tr h="370840">
                <a:tc>
                  <a:txBody>
                    <a:bodyPr/>
                    <a:lstStyle/>
                    <a:p>
                      <a:endParaRPr lang="en-US" b="1"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2">
                        <a:lumMod val="90000"/>
                      </a:schemeClr>
                    </a:solidFill>
                  </a:tcPr>
                </a:tc>
                <a:extLst>
                  <a:ext uri="{0D108BD9-81ED-4DB2-BD59-A6C34878D82A}">
                    <a16:rowId xmlns:a16="http://schemas.microsoft.com/office/drawing/2014/main" val="341825108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a:solidFill>
                            <a:srgbClr val="002060"/>
                          </a:solidFill>
                          <a:latin typeface="+mn-lt"/>
                          <a:ea typeface="+mn-ea"/>
                          <a:cs typeface="+mn-cs"/>
                        </a:rPr>
                        <a:t>https://github.com/rick7122003/Performance-Predictive-Analytics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2">
                        <a:lumMod val="90000"/>
                      </a:schemeClr>
                    </a:solidFill>
                  </a:tcPr>
                </a:tc>
                <a:extLst>
                  <a:ext uri="{0D108BD9-81ED-4DB2-BD59-A6C34878D82A}">
                    <a16:rowId xmlns:a16="http://schemas.microsoft.com/office/drawing/2014/main" val="1991499217"/>
                  </a:ext>
                </a:extLst>
              </a:tr>
              <a:tr h="370840">
                <a:tc>
                  <a:txBody>
                    <a:bodyPr/>
                    <a:lstStyle/>
                    <a:p>
                      <a:endParaRPr lang="en-US" b="1"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2">
                        <a:lumMod val="90000"/>
                      </a:schemeClr>
                    </a:solidFill>
                  </a:tcPr>
                </a:tc>
                <a:extLst>
                  <a:ext uri="{0D108BD9-81ED-4DB2-BD59-A6C34878D82A}">
                    <a16:rowId xmlns:a16="http://schemas.microsoft.com/office/drawing/2014/main" val="155314994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solidFill>
                            <a:srgbClr val="002060"/>
                          </a:solidFill>
                        </a:rPr>
                        <a:t>https://www.linkedin.com/in/chua-kee-siong-rick-01772544/</a:t>
                      </a:r>
                    </a:p>
                    <a:p>
                      <a:endParaRPr lang="en-US"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solidFill>
                      <a:schemeClr val="bg2">
                        <a:lumMod val="90000"/>
                      </a:schemeClr>
                    </a:solidFill>
                  </a:tcPr>
                </a:tc>
                <a:extLst>
                  <a:ext uri="{0D108BD9-81ED-4DB2-BD59-A6C34878D82A}">
                    <a16:rowId xmlns:a16="http://schemas.microsoft.com/office/drawing/2014/main" val="3063550922"/>
                  </a:ext>
                </a:extLst>
              </a:tr>
            </a:tbl>
          </a:graphicData>
        </a:graphic>
      </p:graphicFrame>
    </p:spTree>
    <p:extLst>
      <p:ext uri="{BB962C8B-B14F-4D97-AF65-F5344CB8AC3E}">
        <p14:creationId xmlns:p14="http://schemas.microsoft.com/office/powerpoint/2010/main" val="2741024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504103-6319-C1BA-994F-97D3A9F1AA56}"/>
              </a:ext>
            </a:extLst>
          </p:cNvPr>
          <p:cNvSpPr>
            <a:spLocks noGrp="1"/>
          </p:cNvSpPr>
          <p:nvPr>
            <p:ph type="title"/>
          </p:nvPr>
        </p:nvSpPr>
        <p:spPr/>
        <p:txBody>
          <a:bodyPr/>
          <a:lstStyle/>
          <a:p>
            <a:r>
              <a:rPr lang="en-US" dirty="0"/>
              <a:t>About us</a:t>
            </a:r>
          </a:p>
        </p:txBody>
      </p:sp>
      <p:sp>
        <p:nvSpPr>
          <p:cNvPr id="4" name="Content Placeholder 3">
            <a:extLst>
              <a:ext uri="{FF2B5EF4-FFF2-40B4-BE49-F238E27FC236}">
                <a16:creationId xmlns:a16="http://schemas.microsoft.com/office/drawing/2014/main" id="{3D7927D6-AFA7-348E-8C32-400C1E6F321D}"/>
              </a:ext>
            </a:extLst>
          </p:cNvPr>
          <p:cNvSpPr>
            <a:spLocks noGrp="1"/>
          </p:cNvSpPr>
          <p:nvPr>
            <p:ph sz="quarter" idx="10"/>
          </p:nvPr>
        </p:nvSpPr>
        <p:spPr/>
        <p:txBody>
          <a:bodyPr/>
          <a:lstStyle/>
          <a:p>
            <a:r>
              <a:rPr lang="en-US" b="1" dirty="0"/>
              <a:t>The CAPSTONE AL and ML Developer project is to showcase the capabilities of ML to model, train, deploy world live sales dataset to boost corporate goals in sales revenue optimization and growth as overall business objectives</a:t>
            </a:r>
          </a:p>
          <a:p>
            <a:endParaRPr lang="en-US" b="1" dirty="0"/>
          </a:p>
          <a:p>
            <a:r>
              <a:rPr lang="en-US" b="1" dirty="0"/>
              <a:t>Special thanks to my God and wife, who supported me on this enriching journey</a:t>
            </a:r>
          </a:p>
        </p:txBody>
      </p:sp>
      <p:sp>
        <p:nvSpPr>
          <p:cNvPr id="2" name="Slide Number Placeholder 1">
            <a:extLst>
              <a:ext uri="{FF2B5EF4-FFF2-40B4-BE49-F238E27FC236}">
                <a16:creationId xmlns:a16="http://schemas.microsoft.com/office/drawing/2014/main" id="{991DBFA3-4929-EF34-6EC0-62D2B6817892}"/>
              </a:ext>
            </a:extLst>
          </p:cNvPr>
          <p:cNvSpPr>
            <a:spLocks noGrp="1"/>
          </p:cNvSpPr>
          <p:nvPr>
            <p:ph type="sldNum" sz="quarter" idx="4"/>
          </p:nvPr>
        </p:nvSpPr>
        <p:spPr/>
        <p:txBody>
          <a:bodyPr/>
          <a:lstStyle/>
          <a:p>
            <a:fld id="{08AB70BE-1769-45B8-85A6-0C837432C7E6}" type="slidenum">
              <a:rPr lang="en-US" smtClean="0"/>
              <a:pPr/>
              <a:t>26</a:t>
            </a:fld>
            <a:endParaRPr lang="en-US" dirty="0"/>
          </a:p>
        </p:txBody>
      </p:sp>
    </p:spTree>
    <p:extLst>
      <p:ext uri="{BB962C8B-B14F-4D97-AF65-F5344CB8AC3E}">
        <p14:creationId xmlns:p14="http://schemas.microsoft.com/office/powerpoint/2010/main" val="256701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E155E49D-836F-936E-5756-F343DF2C89CC}"/>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9AE89455-F9F9-D531-0166-072C0AF0E45D}"/>
              </a:ext>
            </a:extLst>
          </p:cNvPr>
          <p:cNvPicPr>
            <a:picLocks noChangeAspect="1"/>
          </p:cNvPicPr>
          <p:nvPr/>
        </p:nvPicPr>
        <p:blipFill>
          <a:blip r:embed="rId5"/>
          <a:stretch>
            <a:fillRect/>
          </a:stretch>
        </p:blipFill>
        <p:spPr>
          <a:xfrm>
            <a:off x="20292" y="0"/>
            <a:ext cx="12170620" cy="6858000"/>
          </a:xfrm>
          <a:prstGeom prst="rect">
            <a:avLst/>
          </a:prstGeom>
        </p:spPr>
      </p:pic>
      <p:sp>
        <p:nvSpPr>
          <p:cNvPr id="3" name="Title 2">
            <a:extLst>
              <a:ext uri="{FF2B5EF4-FFF2-40B4-BE49-F238E27FC236}">
                <a16:creationId xmlns:a16="http://schemas.microsoft.com/office/drawing/2014/main" id="{38952AFF-583E-25F3-E3D5-6D79ECD4EC89}"/>
              </a:ext>
            </a:extLst>
          </p:cNvPr>
          <p:cNvSpPr>
            <a:spLocks noGrp="1"/>
          </p:cNvSpPr>
          <p:nvPr>
            <p:ph type="title"/>
          </p:nvPr>
        </p:nvSpPr>
        <p:spPr>
          <a:xfrm>
            <a:off x="797517" y="-119055"/>
            <a:ext cx="9525000" cy="957943"/>
          </a:xfrm>
        </p:spPr>
        <p:txBody>
          <a:bodyPr>
            <a:normAutofit/>
          </a:bodyPr>
          <a:lstStyle/>
          <a:p>
            <a:r>
              <a:rPr lang="en-US" sz="4400" b="1" spc="600" dirty="0">
                <a:ln w="28575">
                  <a:noFill/>
                  <a:prstDash val="solid"/>
                </a:ln>
                <a:solidFill>
                  <a:schemeClr val="tx1"/>
                </a:solidFill>
                <a:latin typeface="Tw Cen MT" panose="020B0602020104020603" pitchFamily="34" charset="77"/>
              </a:rPr>
              <a:t>System architecture &amp; design</a:t>
            </a:r>
            <a:endParaRPr lang="en-US" sz="4400" b="1" dirty="0">
              <a:solidFill>
                <a:schemeClr val="tx1"/>
              </a:solidFill>
            </a:endParaRPr>
          </a:p>
        </p:txBody>
      </p:sp>
      <p:sp>
        <p:nvSpPr>
          <p:cNvPr id="4" name="Content Placeholder 3">
            <a:extLst>
              <a:ext uri="{FF2B5EF4-FFF2-40B4-BE49-F238E27FC236}">
                <a16:creationId xmlns:a16="http://schemas.microsoft.com/office/drawing/2014/main" id="{E0B73118-8632-9B44-B2A6-22973294F0D8}"/>
              </a:ext>
            </a:extLst>
          </p:cNvPr>
          <p:cNvSpPr>
            <a:spLocks noGrp="1"/>
          </p:cNvSpPr>
          <p:nvPr>
            <p:ph sz="quarter" idx="10"/>
          </p:nvPr>
        </p:nvSpPr>
        <p:spPr>
          <a:xfrm>
            <a:off x="3244534" y="2174859"/>
            <a:ext cx="5531331" cy="4472770"/>
          </a:xfr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77500" lnSpcReduction="20000"/>
          </a:bodyPr>
          <a:lstStyle/>
          <a:p>
            <a:pPr marL="0">
              <a:lnSpc>
                <a:spcPct val="150000"/>
              </a:lnSpc>
              <a:buClr>
                <a:srgbClr val="002060"/>
              </a:buClr>
            </a:pPr>
            <a:endParaRPr lang="en-US" sz="1600" b="1" dirty="0">
              <a:solidFill>
                <a:schemeClr val="tx1"/>
              </a:solidFill>
              <a:latin typeface="Rockwell Condensed" panose="02060603050405020104" pitchFamily="18" charset="0"/>
              <a:cs typeface="Segoe UI Light" panose="020B0502040204020203" pitchFamily="34" charset="0"/>
            </a:endParaRPr>
          </a:p>
          <a:p>
            <a:pPr marL="0">
              <a:lnSpc>
                <a:spcPct val="150000"/>
              </a:lnSpc>
              <a:buClr>
                <a:srgbClr val="002060"/>
              </a:buClr>
            </a:pPr>
            <a:r>
              <a:rPr lang="en-US" sz="2400" b="1" dirty="0">
                <a:solidFill>
                  <a:schemeClr val="tx1"/>
                </a:solidFill>
                <a:latin typeface="Rockwell Condensed" panose="02060603050405020104" pitchFamily="18" charset="0"/>
                <a:cs typeface="Segoe UI Light" panose="020B0502040204020203" pitchFamily="34" charset="0"/>
              </a:rPr>
              <a:t>DATA CLEANING &amp; PREPARATION</a:t>
            </a:r>
          </a:p>
          <a:p>
            <a:pPr marL="0">
              <a:lnSpc>
                <a:spcPct val="150000"/>
              </a:lnSpc>
              <a:buClr>
                <a:srgbClr val="002060"/>
              </a:buClr>
            </a:pPr>
            <a:r>
              <a:rPr lang="en-US" sz="2400" b="1" dirty="0">
                <a:solidFill>
                  <a:schemeClr val="tx1"/>
                </a:solidFill>
                <a:latin typeface="Rockwell Condensed" panose="02060603050405020104" pitchFamily="18" charset="0"/>
                <a:cs typeface="Segoe UI Light" panose="020B0502040204020203" pitchFamily="34" charset="0"/>
              </a:rPr>
              <a:t>EXPLORATORY DATA ANALYSIS (EDA)</a:t>
            </a:r>
          </a:p>
          <a:p>
            <a:pPr marL="0">
              <a:lnSpc>
                <a:spcPct val="150000"/>
              </a:lnSpc>
              <a:buClr>
                <a:srgbClr val="002060"/>
              </a:buClr>
            </a:pPr>
            <a:r>
              <a:rPr lang="en-US" sz="2400" b="1" dirty="0">
                <a:solidFill>
                  <a:schemeClr val="tx1"/>
                </a:solidFill>
                <a:latin typeface="Rockwell Condensed" panose="02060603050405020104" pitchFamily="18" charset="0"/>
                <a:cs typeface="Segoe UI Light" panose="020B0502040204020203" pitchFamily="34" charset="0"/>
              </a:rPr>
              <a:t>ML Model Building</a:t>
            </a:r>
          </a:p>
          <a:p>
            <a:pPr marL="0">
              <a:lnSpc>
                <a:spcPct val="150000"/>
              </a:lnSpc>
              <a:buClr>
                <a:srgbClr val="002060"/>
              </a:buClr>
            </a:pPr>
            <a:r>
              <a:rPr lang="en-US" sz="2400" b="1" dirty="0">
                <a:solidFill>
                  <a:schemeClr val="tx1"/>
                </a:solidFill>
                <a:latin typeface="Rockwell Condensed" panose="02060603050405020104" pitchFamily="18" charset="0"/>
                <a:cs typeface="Segoe UI Light" panose="020B0502040204020203" pitchFamily="34" charset="0"/>
              </a:rPr>
              <a:t>Deployment and Monitoring</a:t>
            </a:r>
          </a:p>
          <a:p>
            <a:pPr marL="0">
              <a:lnSpc>
                <a:spcPct val="150000"/>
              </a:lnSpc>
              <a:buClr>
                <a:srgbClr val="002060"/>
              </a:buClr>
            </a:pPr>
            <a:r>
              <a:rPr lang="en-US" sz="2400" b="1" dirty="0">
                <a:solidFill>
                  <a:schemeClr val="tx1"/>
                </a:solidFill>
                <a:latin typeface="Rockwell Condensed" panose="02060603050405020104" pitchFamily="18" charset="0"/>
                <a:cs typeface="Segoe UI Light" panose="020B0502040204020203" pitchFamily="34" charset="0"/>
              </a:rPr>
              <a:t>AI ethics &amp; Considerations</a:t>
            </a:r>
          </a:p>
          <a:p>
            <a:pPr marL="0">
              <a:lnSpc>
                <a:spcPct val="150000"/>
              </a:lnSpc>
              <a:buClr>
                <a:srgbClr val="002060"/>
              </a:buClr>
            </a:pPr>
            <a:r>
              <a:rPr lang="en-US" sz="2400" b="1" dirty="0">
                <a:solidFill>
                  <a:schemeClr val="tx1"/>
                </a:solidFill>
                <a:latin typeface="Rockwell Condensed" panose="02060603050405020104" pitchFamily="18" charset="0"/>
                <a:cs typeface="Segoe UI Light" panose="020B0502040204020203" pitchFamily="34" charset="0"/>
              </a:rPr>
              <a:t>Conclusion</a:t>
            </a:r>
          </a:p>
          <a:p>
            <a:pPr marL="0">
              <a:lnSpc>
                <a:spcPct val="150000"/>
              </a:lnSpc>
              <a:buClr>
                <a:srgbClr val="002060"/>
              </a:buClr>
            </a:pPr>
            <a:r>
              <a:rPr lang="en-US" sz="2400" b="1" dirty="0">
                <a:solidFill>
                  <a:schemeClr val="tx1"/>
                </a:solidFill>
                <a:latin typeface="Rockwell Condensed" panose="02060603050405020104" pitchFamily="18" charset="0"/>
                <a:cs typeface="Segoe UI Light" panose="020B0502040204020203" pitchFamily="34" charset="0"/>
              </a:rPr>
              <a:t>Challenge and Lessons learned</a:t>
            </a:r>
          </a:p>
          <a:p>
            <a:pPr marL="0">
              <a:lnSpc>
                <a:spcPct val="150000"/>
              </a:lnSpc>
              <a:buClr>
                <a:srgbClr val="002060"/>
              </a:buClr>
            </a:pPr>
            <a:r>
              <a:rPr lang="en-US" sz="2400" b="1" dirty="0">
                <a:solidFill>
                  <a:schemeClr val="tx1"/>
                </a:solidFill>
                <a:latin typeface="Rockwell Condensed" panose="02060603050405020104" pitchFamily="18" charset="0"/>
                <a:cs typeface="Segoe UI Light" panose="020B0502040204020203" pitchFamily="34" charset="0"/>
              </a:rPr>
              <a:t>References About Us</a:t>
            </a:r>
            <a:br>
              <a:rPr lang="en-US" sz="1600" b="1" dirty="0">
                <a:solidFill>
                  <a:schemeClr val="tx1"/>
                </a:solidFill>
                <a:latin typeface="Rockwell Condensed" panose="02060603050405020104" pitchFamily="18" charset="0"/>
                <a:cs typeface="Segoe UI Light" panose="020B0502040204020203" pitchFamily="34" charset="0"/>
              </a:rPr>
            </a:br>
            <a:br>
              <a:rPr lang="en-US" sz="1600" b="1" dirty="0">
                <a:solidFill>
                  <a:schemeClr val="tx1"/>
                </a:solidFill>
                <a:latin typeface="Rockwell Condensed" panose="02060603050405020104" pitchFamily="18" charset="0"/>
                <a:cs typeface="Segoe UI Light" panose="020B0502040204020203" pitchFamily="34" charset="0"/>
              </a:rPr>
            </a:br>
            <a:endParaRPr lang="en-US" sz="1600" b="1" dirty="0">
              <a:solidFill>
                <a:schemeClr val="tx1"/>
              </a:solidFill>
              <a:latin typeface="Rockwell Condensed" panose="02060603050405020104" pitchFamily="18" charset="0"/>
              <a:cs typeface="Segoe UI Light" panose="020B0502040204020203" pitchFamily="34" charset="0"/>
            </a:endParaRPr>
          </a:p>
        </p:txBody>
      </p:sp>
      <p:sp>
        <p:nvSpPr>
          <p:cNvPr id="2" name="Slide Number Placeholder 1">
            <a:extLst>
              <a:ext uri="{FF2B5EF4-FFF2-40B4-BE49-F238E27FC236}">
                <a16:creationId xmlns:a16="http://schemas.microsoft.com/office/drawing/2014/main" id="{ED81E4D8-2140-F0F0-707E-D41D614C9E73}"/>
              </a:ext>
            </a:extLst>
          </p:cNvPr>
          <p:cNvSpPr>
            <a:spLocks noGrp="1"/>
          </p:cNvSpPr>
          <p:nvPr>
            <p:ph type="sldNum" sz="quarter" idx="4"/>
          </p:nvPr>
        </p:nvSpPr>
        <p:spPr/>
        <p:txBody>
          <a:bodyPr/>
          <a:lstStyle/>
          <a:p>
            <a:fld id="{08AB70BE-1769-45B8-85A6-0C837432C7E6}" type="slidenum">
              <a:rPr lang="en-US" smtClean="0"/>
              <a:pPr/>
              <a:t>3</a:t>
            </a:fld>
            <a:endParaRPr lang="en-US" dirty="0"/>
          </a:p>
        </p:txBody>
      </p:sp>
      <p:sp>
        <p:nvSpPr>
          <p:cNvPr id="9" name="Flowchart: Delay 8">
            <a:extLst>
              <a:ext uri="{FF2B5EF4-FFF2-40B4-BE49-F238E27FC236}">
                <a16:creationId xmlns:a16="http://schemas.microsoft.com/office/drawing/2014/main" id="{AB76F976-F019-5CC5-2CF9-5D00CA6ED2C6}"/>
              </a:ext>
            </a:extLst>
          </p:cNvPr>
          <p:cNvSpPr/>
          <p:nvPr/>
        </p:nvSpPr>
        <p:spPr>
          <a:xfrm>
            <a:off x="423192" y="838888"/>
            <a:ext cx="2363660" cy="1005178"/>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sp>
        <p:nvSpPr>
          <p:cNvPr id="10" name="Flowchart: Delay 9">
            <a:extLst>
              <a:ext uri="{FF2B5EF4-FFF2-40B4-BE49-F238E27FC236}">
                <a16:creationId xmlns:a16="http://schemas.microsoft.com/office/drawing/2014/main" id="{CE0E4EB4-27B3-0EE4-77B8-674804C4D5B0}"/>
              </a:ext>
            </a:extLst>
          </p:cNvPr>
          <p:cNvSpPr/>
          <p:nvPr/>
        </p:nvSpPr>
        <p:spPr>
          <a:xfrm>
            <a:off x="2921623" y="838888"/>
            <a:ext cx="2516076" cy="1005178"/>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sp>
        <p:nvSpPr>
          <p:cNvPr id="11" name="Flowchart: Delay 10">
            <a:extLst>
              <a:ext uri="{FF2B5EF4-FFF2-40B4-BE49-F238E27FC236}">
                <a16:creationId xmlns:a16="http://schemas.microsoft.com/office/drawing/2014/main" id="{7BC4D2C0-5530-B7B3-C3F5-B6F44EF4D787}"/>
              </a:ext>
            </a:extLst>
          </p:cNvPr>
          <p:cNvSpPr/>
          <p:nvPr/>
        </p:nvSpPr>
        <p:spPr>
          <a:xfrm>
            <a:off x="5625909" y="838888"/>
            <a:ext cx="1920860" cy="1005178"/>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ML Model Building</a:t>
            </a:r>
          </a:p>
        </p:txBody>
      </p:sp>
      <p:sp>
        <p:nvSpPr>
          <p:cNvPr id="12" name="Flowchart: Delay 11">
            <a:extLst>
              <a:ext uri="{FF2B5EF4-FFF2-40B4-BE49-F238E27FC236}">
                <a16:creationId xmlns:a16="http://schemas.microsoft.com/office/drawing/2014/main" id="{77B8602F-FA49-3872-CA7A-8232F1F82074}"/>
              </a:ext>
            </a:extLst>
          </p:cNvPr>
          <p:cNvSpPr/>
          <p:nvPr/>
        </p:nvSpPr>
        <p:spPr>
          <a:xfrm>
            <a:off x="7761698" y="938216"/>
            <a:ext cx="1757438" cy="871178"/>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Deployment</a:t>
            </a:r>
          </a:p>
        </p:txBody>
      </p:sp>
      <p:sp>
        <p:nvSpPr>
          <p:cNvPr id="5" name="Flowchart: Delay 4">
            <a:extLst>
              <a:ext uri="{FF2B5EF4-FFF2-40B4-BE49-F238E27FC236}">
                <a16:creationId xmlns:a16="http://schemas.microsoft.com/office/drawing/2014/main" id="{4EA9184A-A3B2-7FD2-1622-5D745EB0CCD2}"/>
              </a:ext>
            </a:extLst>
          </p:cNvPr>
          <p:cNvSpPr/>
          <p:nvPr/>
        </p:nvSpPr>
        <p:spPr>
          <a:xfrm>
            <a:off x="9786862" y="2221523"/>
            <a:ext cx="1757438" cy="1015895"/>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Conclusion</a:t>
            </a:r>
          </a:p>
        </p:txBody>
      </p:sp>
      <p:sp>
        <p:nvSpPr>
          <p:cNvPr id="6" name="Flowchart: Delay 5">
            <a:extLst>
              <a:ext uri="{FF2B5EF4-FFF2-40B4-BE49-F238E27FC236}">
                <a16:creationId xmlns:a16="http://schemas.microsoft.com/office/drawing/2014/main" id="{E2E5DFEF-AE01-30E2-F933-77F0C51DCB27}"/>
              </a:ext>
            </a:extLst>
          </p:cNvPr>
          <p:cNvSpPr/>
          <p:nvPr/>
        </p:nvSpPr>
        <p:spPr>
          <a:xfrm>
            <a:off x="9786862" y="3568151"/>
            <a:ext cx="2073731" cy="1015894"/>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Challenge and Lession Learned</a:t>
            </a:r>
          </a:p>
        </p:txBody>
      </p:sp>
      <p:sp>
        <p:nvSpPr>
          <p:cNvPr id="7" name="Flowchart: Delay 6">
            <a:extLst>
              <a:ext uri="{FF2B5EF4-FFF2-40B4-BE49-F238E27FC236}">
                <a16:creationId xmlns:a16="http://schemas.microsoft.com/office/drawing/2014/main" id="{359EE871-EE30-4BA4-D11C-96BFA5F67FA8}"/>
              </a:ext>
            </a:extLst>
          </p:cNvPr>
          <p:cNvSpPr/>
          <p:nvPr/>
        </p:nvSpPr>
        <p:spPr>
          <a:xfrm>
            <a:off x="9734065" y="4932926"/>
            <a:ext cx="2073730" cy="1015894"/>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References</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About Us</a:t>
            </a:r>
          </a:p>
        </p:txBody>
      </p:sp>
      <p:sp>
        <p:nvSpPr>
          <p:cNvPr id="8" name="Flowchart: Delay 7">
            <a:extLst>
              <a:ext uri="{FF2B5EF4-FFF2-40B4-BE49-F238E27FC236}">
                <a16:creationId xmlns:a16="http://schemas.microsoft.com/office/drawing/2014/main" id="{4BBBBF62-0D41-610C-504D-B40480E23E07}"/>
              </a:ext>
            </a:extLst>
          </p:cNvPr>
          <p:cNvSpPr/>
          <p:nvPr/>
        </p:nvSpPr>
        <p:spPr>
          <a:xfrm>
            <a:off x="9734065" y="909180"/>
            <a:ext cx="1757439" cy="874895"/>
          </a:xfrm>
          <a:prstGeom prst="flowChartDela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AI Ethics &amp; Consideration</a:t>
            </a:r>
          </a:p>
        </p:txBody>
      </p:sp>
    </p:spTree>
    <p:extLst>
      <p:ext uri="{BB962C8B-B14F-4D97-AF65-F5344CB8AC3E}">
        <p14:creationId xmlns:p14="http://schemas.microsoft.com/office/powerpoint/2010/main" val="285850952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42000"/>
                <a:hueMod val="42000"/>
                <a:satMod val="124000"/>
                <a:lumMod val="62000"/>
              </a:schemeClr>
              <a:schemeClr val="bg2">
                <a:tint val="96000"/>
                <a:satMod val="130000"/>
              </a:schemeClr>
            </a:duotone>
          </a:blip>
          <a:stretch/>
        </a:blipFill>
        <a:effectLst/>
      </p:bgPr>
    </p:bg>
    <p:spTree>
      <p:nvGrpSpPr>
        <p:cNvPr id="1" name="">
          <a:extLst>
            <a:ext uri="{FF2B5EF4-FFF2-40B4-BE49-F238E27FC236}">
              <a16:creationId xmlns:a16="http://schemas.microsoft.com/office/drawing/2014/main" id="{A8B08B5D-C04E-5D69-18A9-BDF7903D10F9}"/>
            </a:ext>
          </a:extLst>
        </p:cNvPr>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E98DC79-C802-F8D7-DBF7-A3D4470CE02C}"/>
              </a:ext>
            </a:extLst>
          </p:cNvPr>
          <p:cNvGraphicFramePr>
            <a:graphicFrameLocks noGrp="1"/>
          </p:cNvGraphicFramePr>
          <p:nvPr>
            <p:ph sz="quarter" idx="10"/>
            <p:extLst>
              <p:ext uri="{D42A27DB-BD31-4B8C-83A1-F6EECF244321}">
                <p14:modId xmlns:p14="http://schemas.microsoft.com/office/powerpoint/2010/main" val="195431344"/>
              </p:ext>
            </p:extLst>
          </p:nvPr>
        </p:nvGraphicFramePr>
        <p:xfrm>
          <a:off x="0" y="0"/>
          <a:ext cx="9133609" cy="6676251"/>
        </p:xfrm>
        <a:graphic>
          <a:graphicData uri="http://schemas.openxmlformats.org/drawingml/2006/table">
            <a:tbl>
              <a:tblPr firstRow="1" bandRow="1">
                <a:tableStyleId>{0E3FDE45-AF77-4B5C-9715-49D594BDF05E}</a:tableStyleId>
              </a:tblPr>
              <a:tblGrid>
                <a:gridCol w="3820071">
                  <a:extLst>
                    <a:ext uri="{9D8B030D-6E8A-4147-A177-3AD203B41FA5}">
                      <a16:colId xmlns:a16="http://schemas.microsoft.com/office/drawing/2014/main" val="435356065"/>
                    </a:ext>
                  </a:extLst>
                </a:gridCol>
                <a:gridCol w="5313538">
                  <a:extLst>
                    <a:ext uri="{9D8B030D-6E8A-4147-A177-3AD203B41FA5}">
                      <a16:colId xmlns:a16="http://schemas.microsoft.com/office/drawing/2014/main" val="1628137743"/>
                    </a:ext>
                  </a:extLst>
                </a:gridCol>
              </a:tblGrid>
              <a:tr h="653910">
                <a:tc>
                  <a:txBody>
                    <a:bodyPr/>
                    <a:lstStyle/>
                    <a:p>
                      <a:r>
                        <a:rPr lang="en-US" b="1" dirty="0"/>
                        <a:t>Data Cleaning and Preparation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840741">
                <a:tc>
                  <a:txBody>
                    <a:bodyPr/>
                    <a:lstStyle/>
                    <a:p>
                      <a:r>
                        <a:rPr lang="en-US" sz="1600" b="1" dirty="0"/>
                        <a:t>Data Loading: salesforce data.csv file was loaded into a Pandas Data 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Create Data 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75064">
                <a:tc>
                  <a:txBody>
                    <a:bodyPr/>
                    <a:lstStyle/>
                    <a:p>
                      <a:r>
                        <a:rPr lang="en-US" sz="1600" b="1" dirty="0"/>
                        <a:t>Data Cleaning &amp; prep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 Drop redundant columns (columns with '.1' suffix)df = df.drop(columns=[col for col in df.columns if col.endswith('.1')], axis=1)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75064">
                <a:tc>
                  <a:txBody>
                    <a:bodyPr/>
                    <a:lstStyle/>
                    <a:p>
                      <a:r>
                        <a:rPr lang="en-US" sz="1600" b="1" dirty="0"/>
                        <a:t>Convert date columns to datetime objects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date_cols = ['Close Date', 'Created Date', 'Today']for col in date_cols:    df[col] = pd.to_datetime(df[col], errors='coerce')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1759427"/>
                  </a:ext>
                </a:extLst>
              </a:tr>
              <a:tr h="475064">
                <a:tc>
                  <a:txBody>
                    <a:bodyPr/>
                    <a:lstStyle/>
                    <a:p>
                      <a:r>
                        <a:rPr lang="en-US" sz="1600" b="1" dirty="0"/>
                        <a:t>Clean and convert monetary and percentage columns to numeric</a:t>
                      </a:r>
                    </a:p>
                    <a:p>
                      <a:r>
                        <a:rPr lang="en-US" sz="1600" b="1" dirty="0"/>
                        <a:t># 'Sales' and 'Weekly Sales' columns contain '$' and 'K' characters, so remove them and convert to 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df['Sales'] = df['Sales'].replace({r'[$,]': '', 'K': 'e3', 'M': 'e6'}, regex=True).astype(float)df['Weekly Sales'] = df['Weekly Sales'].replace({r'[$,]': ''}, regex=True).astype(float)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812318807"/>
                  </a:ext>
                </a:extLst>
              </a:tr>
              <a:tr h="475064">
                <a:tc>
                  <a:txBody>
                    <a:bodyPr/>
                    <a:lstStyle/>
                    <a:p>
                      <a:r>
                        <a:rPr lang="en-US" sz="1600" b="1" dirty="0"/>
                        <a:t>'Current Quarter Quota' column contains '$' and 'M' characters, so remove them and convert to 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df['Current Quarter Quota'] = df['Current Quarter Quota'].replace({r'[$,]': '', 'M': 'e6'}, regex=True).astype(float)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590160248"/>
                  </a:ext>
                </a:extLst>
              </a:tr>
              <a:tr h="475064">
                <a:tc>
                  <a:txBody>
                    <a:bodyPr/>
                    <a:lstStyle/>
                    <a:p>
                      <a:r>
                        <a:rPr lang="en-US" sz="1600" b="1" dirty="0"/>
                        <a:t>'Discount Granted' column contains '%' character, so remove it and divide by 100 to get a float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df['Discount Granted'] = df['Discount Granted'].str.replace('%', '', regex=False).astype(float) / 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850868162"/>
                  </a:ext>
                </a:extLst>
              </a:tr>
              <a:tr h="475064">
                <a:tc>
                  <a:txBody>
                    <a:bodyPr/>
                    <a:lstStyle/>
                    <a:p>
                      <a:r>
                        <a:rPr lang="en-US" sz="1600" b="1" dirty="0"/>
                        <a:t># Convert boolean columns to integers (0 or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t>df['Closed'] = df['Closed'].astype(int)df['Won'] = df['Won'].astype(int)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900666805"/>
                  </a:ext>
                </a:extLst>
              </a:tr>
            </a:tbl>
          </a:graphicData>
        </a:graphic>
      </p:graphicFrame>
      <p:sp>
        <p:nvSpPr>
          <p:cNvPr id="2" name="Slide Number Placeholder 1">
            <a:extLst>
              <a:ext uri="{FF2B5EF4-FFF2-40B4-BE49-F238E27FC236}">
                <a16:creationId xmlns:a16="http://schemas.microsoft.com/office/drawing/2014/main" id="{4F2830BD-1AB5-525B-D0A7-1F31E130D979}"/>
              </a:ext>
            </a:extLst>
          </p:cNvPr>
          <p:cNvSpPr>
            <a:spLocks noGrp="1"/>
          </p:cNvSpPr>
          <p:nvPr>
            <p:ph type="sldNum" sz="quarter" idx="4"/>
          </p:nvPr>
        </p:nvSpPr>
        <p:spPr/>
        <p:txBody>
          <a:bodyPr/>
          <a:lstStyle/>
          <a:p>
            <a:fld id="{08AB70BE-1769-45B8-85A6-0C837432C7E6}" type="slidenum">
              <a:rPr lang="en-US" smtClean="0"/>
              <a:pPr/>
              <a:t>4</a:t>
            </a:fld>
            <a:endParaRPr lang="en-US" dirty="0"/>
          </a:p>
        </p:txBody>
      </p:sp>
      <p:sp>
        <p:nvSpPr>
          <p:cNvPr id="6" name="Flowchart: Delay 5">
            <a:extLst>
              <a:ext uri="{FF2B5EF4-FFF2-40B4-BE49-F238E27FC236}">
                <a16:creationId xmlns:a16="http://schemas.microsoft.com/office/drawing/2014/main" id="{1F6A69EE-B0F1-CF65-9760-7CD47A1F25AD}"/>
              </a:ext>
            </a:extLst>
          </p:cNvPr>
          <p:cNvSpPr/>
          <p:nvPr/>
        </p:nvSpPr>
        <p:spPr>
          <a:xfrm>
            <a:off x="9133609" y="0"/>
            <a:ext cx="2526063" cy="973387"/>
          </a:xfrm>
          <a:prstGeom prst="flowChartDelay">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pic>
        <p:nvPicPr>
          <p:cNvPr id="4" name="Picture 3">
            <a:extLst>
              <a:ext uri="{FF2B5EF4-FFF2-40B4-BE49-F238E27FC236}">
                <a16:creationId xmlns:a16="http://schemas.microsoft.com/office/drawing/2014/main" id="{41592DE7-2FFA-3AD7-14DE-DB05F5418AD7}"/>
              </a:ext>
            </a:extLst>
          </p:cNvPr>
          <p:cNvPicPr>
            <a:picLocks noChangeAspect="1"/>
          </p:cNvPicPr>
          <p:nvPr/>
        </p:nvPicPr>
        <p:blipFill>
          <a:blip r:embed="rId5"/>
          <a:stretch>
            <a:fillRect/>
          </a:stretch>
        </p:blipFill>
        <p:spPr>
          <a:xfrm>
            <a:off x="9133609" y="973387"/>
            <a:ext cx="2660073" cy="5878434"/>
          </a:xfrm>
          <a:prstGeom prst="rect">
            <a:avLst/>
          </a:prstGeom>
        </p:spPr>
      </p:pic>
      <p:sp>
        <p:nvSpPr>
          <p:cNvPr id="3" name="Slide Number Placeholder 1">
            <a:extLst>
              <a:ext uri="{FF2B5EF4-FFF2-40B4-BE49-F238E27FC236}">
                <a16:creationId xmlns:a16="http://schemas.microsoft.com/office/drawing/2014/main" id="{91358252-9188-5650-FF01-654FAC0896CC}"/>
              </a:ext>
            </a:extLst>
          </p:cNvPr>
          <p:cNvSpPr txBox="1">
            <a:spLocks/>
          </p:cNvSpPr>
          <p:nvPr/>
        </p:nvSpPr>
        <p:spPr bwMode="gray">
          <a:xfrm>
            <a:off x="11353801" y="6523851"/>
            <a:ext cx="838199" cy="304799"/>
          </a:xfrm>
          <a:prstGeom prst="rect">
            <a:avLst/>
          </a:prstGeom>
        </p:spPr>
        <p:txBody>
          <a:bodyPr vert="horz" lIns="91440" tIns="45720" rIns="91440" bIns="45720" rtlCol="0" anchor="t">
            <a:normAutofit/>
          </a:bodyPr>
          <a:lstStyle>
            <a:defPPr>
              <a:defRPr lang="en-US"/>
            </a:defPPr>
            <a:lvl1pPr marL="0" algn="ctr" defTabSz="457200" rtl="0" eaLnBrk="1" latinLnBrk="0" hangingPunct="1">
              <a:defRPr sz="1200" b="0" i="0"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Aft>
                <a:spcPts val="600"/>
              </a:spcAft>
            </a:pPr>
            <a:fld id="{08AB70BE-1769-45B8-85A6-0C837432C7E6}" type="slidenum">
              <a:rPr lang="en-US" sz="1000" smtClean="0">
                <a:solidFill>
                  <a:schemeClr val="tx1"/>
                </a:solidFill>
                <a:latin typeface="+mn-lt"/>
              </a:rPr>
              <a:pPr algn="r">
                <a:spcAft>
                  <a:spcPts val="600"/>
                </a:spcAft>
              </a:pPr>
              <a:t>4</a:t>
            </a:fld>
            <a:endParaRPr lang="en-US" sz="1000" dirty="0">
              <a:solidFill>
                <a:schemeClr val="tx1"/>
              </a:solidFill>
              <a:latin typeface="+mn-lt"/>
            </a:endParaRPr>
          </a:p>
        </p:txBody>
      </p:sp>
    </p:spTree>
    <p:extLst>
      <p:ext uri="{BB962C8B-B14F-4D97-AF65-F5344CB8AC3E}">
        <p14:creationId xmlns:p14="http://schemas.microsoft.com/office/powerpoint/2010/main" val="85933556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EAF40-86C6-EF19-7B20-D550B1B34E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CABF7C2-ED30-FFCC-D92F-00C00AB56832}"/>
              </a:ext>
            </a:extLst>
          </p:cNvPr>
          <p:cNvPicPr>
            <a:picLocks noChangeAspect="1"/>
          </p:cNvPicPr>
          <p:nvPr/>
        </p:nvPicPr>
        <p:blipFill>
          <a:blip r:embed="rId3"/>
          <a:stretch>
            <a:fillRect/>
          </a:stretch>
        </p:blipFill>
        <p:spPr>
          <a:xfrm>
            <a:off x="117279" y="0"/>
            <a:ext cx="12074721" cy="6858000"/>
          </a:xfrm>
          <a:prstGeom prst="rect">
            <a:avLst/>
          </a:prstGeom>
        </p:spPr>
      </p:pic>
      <p:graphicFrame>
        <p:nvGraphicFramePr>
          <p:cNvPr id="5" name="Content Placeholder 4">
            <a:extLst>
              <a:ext uri="{FF2B5EF4-FFF2-40B4-BE49-F238E27FC236}">
                <a16:creationId xmlns:a16="http://schemas.microsoft.com/office/drawing/2014/main" id="{389AC295-48D1-9F26-B2DC-EEAA63740D37}"/>
              </a:ext>
            </a:extLst>
          </p:cNvPr>
          <p:cNvGraphicFramePr>
            <a:graphicFrameLocks noGrp="1"/>
          </p:cNvGraphicFramePr>
          <p:nvPr>
            <p:ph sz="quarter" idx="10"/>
            <p:extLst>
              <p:ext uri="{D42A27DB-BD31-4B8C-83A1-F6EECF244321}">
                <p14:modId xmlns:p14="http://schemas.microsoft.com/office/powerpoint/2010/main" val="1017997940"/>
              </p:ext>
            </p:extLst>
          </p:nvPr>
        </p:nvGraphicFramePr>
        <p:xfrm>
          <a:off x="0" y="0"/>
          <a:ext cx="8530169" cy="4938891"/>
        </p:xfrm>
        <a:graphic>
          <a:graphicData uri="http://schemas.openxmlformats.org/drawingml/2006/table">
            <a:tbl>
              <a:tblPr firstRow="1" bandRow="1">
                <a:tableStyleId>{0E3FDE45-AF77-4B5C-9715-49D594BDF05E}</a:tableStyleId>
              </a:tblPr>
              <a:tblGrid>
                <a:gridCol w="3567686">
                  <a:extLst>
                    <a:ext uri="{9D8B030D-6E8A-4147-A177-3AD203B41FA5}">
                      <a16:colId xmlns:a16="http://schemas.microsoft.com/office/drawing/2014/main" val="435356065"/>
                    </a:ext>
                  </a:extLst>
                </a:gridCol>
                <a:gridCol w="4962483">
                  <a:extLst>
                    <a:ext uri="{9D8B030D-6E8A-4147-A177-3AD203B41FA5}">
                      <a16:colId xmlns:a16="http://schemas.microsoft.com/office/drawing/2014/main" val="1628137743"/>
                    </a:ext>
                  </a:extLst>
                </a:gridCol>
              </a:tblGrid>
              <a:tr h="653910">
                <a:tc>
                  <a:txBody>
                    <a:bodyPr/>
                    <a:lstStyle/>
                    <a:p>
                      <a:r>
                        <a:rPr lang="en-US" b="1" dirty="0">
                          <a:solidFill>
                            <a:schemeClr val="bg1"/>
                          </a:solidFill>
                        </a:rPr>
                        <a:t>Data Cleaning and Preparation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solidFill>
                            <a:schemeClr val="bg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840741">
                <a:tc>
                  <a:txBody>
                    <a:bodyPr/>
                    <a:lstStyle/>
                    <a:p>
                      <a:r>
                        <a:rPr lang="en-US" sz="1600" b="1" dirty="0">
                          <a:solidFill>
                            <a:schemeClr val="bg1"/>
                          </a:solidFill>
                        </a:rPr>
                        <a:t># Display basic information about the cleaned DataFrame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print("--- Cleaned DataFrame Info ---")</a:t>
                      </a:r>
                    </a:p>
                    <a:p>
                      <a:r>
                        <a:rPr lang="en-US" sz="1600" b="1" dirty="0">
                          <a:solidFill>
                            <a:schemeClr val="bg1"/>
                          </a:solidFill>
                        </a:rPr>
                        <a:t>df.info()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75064">
                <a:tc>
                  <a:txBody>
                    <a:bodyPr/>
                    <a:lstStyle/>
                    <a:p>
                      <a:r>
                        <a:rPr lang="en-US" sz="1600" b="1" dirty="0">
                          <a:solidFill>
                            <a:schemeClr val="bg1"/>
                          </a:solidFill>
                        </a:rPr>
                        <a:t># Display descriptive statistics for numerical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print("\n--- Descriptive Statistics for Numerical Columns ---")print(df.describe().to_markdown(numalign="left", stralign="left"))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75064">
                <a:tc>
                  <a:txBody>
                    <a:bodyPr/>
                    <a:lstStyle/>
                    <a:p>
                      <a:r>
                        <a:rPr lang="en-US" sz="1600" b="1" dirty="0">
                          <a:solidFill>
                            <a:schemeClr val="bg1"/>
                          </a:solidFill>
                        </a:rPr>
                        <a:t># Identify categorical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categorical_cols = df.select_dtypes(include='object').columns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1759427"/>
                  </a:ext>
                </a:extLst>
              </a:tr>
              <a:tr h="475064">
                <a:tc>
                  <a:txBody>
                    <a:bodyPr/>
                    <a:lstStyle/>
                    <a:p>
                      <a:r>
                        <a:rPr lang="en-US" sz="1600" b="1" dirty="0">
                          <a:solidFill>
                            <a:schemeClr val="bg1"/>
                          </a:solidFill>
                        </a:rPr>
                        <a:t># Display value counts for key categorical columns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print("\n--- Value Counts for Key Categorical Columns ---")for col in ['Account Type', 'Industry', 'Opportunity Type', 'Stage', 'Current Quarter?']:    if col in categorical_cols:        print(f"\nValue Counts for '{col}':")        print(df[col].value_counts().to_markdown(numalign="left", stralign="left"))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812318807"/>
                  </a:ext>
                </a:extLst>
              </a:tr>
            </a:tbl>
          </a:graphicData>
        </a:graphic>
      </p:graphicFrame>
      <p:sp>
        <p:nvSpPr>
          <p:cNvPr id="2" name="Slide Number Placeholder 1">
            <a:extLst>
              <a:ext uri="{FF2B5EF4-FFF2-40B4-BE49-F238E27FC236}">
                <a16:creationId xmlns:a16="http://schemas.microsoft.com/office/drawing/2014/main" id="{EDE06C44-0D3C-C603-00EE-ACDCA9FC3B71}"/>
              </a:ext>
            </a:extLst>
          </p:cNvPr>
          <p:cNvSpPr>
            <a:spLocks noGrp="1"/>
          </p:cNvSpPr>
          <p:nvPr>
            <p:ph type="sldNum" sz="quarter" idx="4"/>
          </p:nvPr>
        </p:nvSpPr>
        <p:spPr>
          <a:xfrm>
            <a:off x="11324617" y="6274934"/>
            <a:ext cx="1295400" cy="874895"/>
          </a:xfrm>
        </p:spPr>
        <p:txBody>
          <a:bodyPr/>
          <a:lstStyle/>
          <a:p>
            <a:fld id="{08AB70BE-1769-45B8-85A6-0C837432C7E6}" type="slidenum">
              <a:rPr lang="en-US" smtClean="0"/>
              <a:pPr/>
              <a:t>5</a:t>
            </a:fld>
            <a:endParaRPr lang="en-US" dirty="0"/>
          </a:p>
        </p:txBody>
      </p:sp>
      <p:sp>
        <p:nvSpPr>
          <p:cNvPr id="6" name="Flowchart: Delay 5">
            <a:extLst>
              <a:ext uri="{FF2B5EF4-FFF2-40B4-BE49-F238E27FC236}">
                <a16:creationId xmlns:a16="http://schemas.microsoft.com/office/drawing/2014/main" id="{9E2E6615-BC9E-D8D8-452F-3C8AD8BC7749}"/>
              </a:ext>
            </a:extLst>
          </p:cNvPr>
          <p:cNvSpPr/>
          <p:nvPr/>
        </p:nvSpPr>
        <p:spPr>
          <a:xfrm>
            <a:off x="8885464" y="0"/>
            <a:ext cx="2363660" cy="1207477"/>
          </a:xfrm>
          <a:prstGeom prst="flowChartDela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pic>
        <p:nvPicPr>
          <p:cNvPr id="10" name="Picture 9">
            <a:extLst>
              <a:ext uri="{FF2B5EF4-FFF2-40B4-BE49-F238E27FC236}">
                <a16:creationId xmlns:a16="http://schemas.microsoft.com/office/drawing/2014/main" id="{73BF6473-B72B-C9C9-142D-77FBD381C268}"/>
              </a:ext>
            </a:extLst>
          </p:cNvPr>
          <p:cNvPicPr>
            <a:picLocks noChangeAspect="1"/>
          </p:cNvPicPr>
          <p:nvPr/>
        </p:nvPicPr>
        <p:blipFill>
          <a:blip r:embed="rId4"/>
          <a:stretch>
            <a:fillRect/>
          </a:stretch>
        </p:blipFill>
        <p:spPr>
          <a:xfrm>
            <a:off x="8530169" y="1318616"/>
            <a:ext cx="3610234" cy="5101935"/>
          </a:xfrm>
          <a:prstGeom prst="rect">
            <a:avLst/>
          </a:prstGeom>
        </p:spPr>
      </p:pic>
      <p:pic>
        <p:nvPicPr>
          <p:cNvPr id="12" name="Picture 11">
            <a:extLst>
              <a:ext uri="{FF2B5EF4-FFF2-40B4-BE49-F238E27FC236}">
                <a16:creationId xmlns:a16="http://schemas.microsoft.com/office/drawing/2014/main" id="{71D6A0AD-BFC3-393A-CAF5-9D82C05DBB2A}"/>
              </a:ext>
            </a:extLst>
          </p:cNvPr>
          <p:cNvPicPr>
            <a:picLocks noChangeAspect="1"/>
          </p:cNvPicPr>
          <p:nvPr/>
        </p:nvPicPr>
        <p:blipFill>
          <a:blip r:embed="rId5"/>
          <a:stretch>
            <a:fillRect/>
          </a:stretch>
        </p:blipFill>
        <p:spPr>
          <a:xfrm>
            <a:off x="0" y="3770345"/>
            <a:ext cx="3610234" cy="1909376"/>
          </a:xfrm>
          <a:prstGeom prst="rect">
            <a:avLst/>
          </a:prstGeom>
        </p:spPr>
      </p:pic>
      <p:pic>
        <p:nvPicPr>
          <p:cNvPr id="14" name="Picture 13">
            <a:extLst>
              <a:ext uri="{FF2B5EF4-FFF2-40B4-BE49-F238E27FC236}">
                <a16:creationId xmlns:a16="http://schemas.microsoft.com/office/drawing/2014/main" id="{7E3E87BC-34E6-A08E-82E0-D601F11B56AF}"/>
              </a:ext>
            </a:extLst>
          </p:cNvPr>
          <p:cNvPicPr>
            <a:picLocks noChangeAspect="1"/>
          </p:cNvPicPr>
          <p:nvPr/>
        </p:nvPicPr>
        <p:blipFill>
          <a:blip r:embed="rId6"/>
          <a:stretch>
            <a:fillRect/>
          </a:stretch>
        </p:blipFill>
        <p:spPr>
          <a:xfrm>
            <a:off x="6715013" y="4938890"/>
            <a:ext cx="786782" cy="1919109"/>
          </a:xfrm>
          <a:prstGeom prst="rect">
            <a:avLst/>
          </a:prstGeom>
        </p:spPr>
      </p:pic>
    </p:spTree>
    <p:extLst>
      <p:ext uri="{BB962C8B-B14F-4D97-AF65-F5344CB8AC3E}">
        <p14:creationId xmlns:p14="http://schemas.microsoft.com/office/powerpoint/2010/main" val="1727903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F9045-7ED6-6105-77C3-79284CD27E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D766A24-14FD-5908-B5F8-9037F85EC586}"/>
              </a:ext>
            </a:extLst>
          </p:cNvPr>
          <p:cNvPicPr>
            <a:picLocks noChangeAspect="1"/>
          </p:cNvPicPr>
          <p:nvPr/>
        </p:nvPicPr>
        <p:blipFill>
          <a:blip r:embed="rId3"/>
          <a:stretch>
            <a:fillRect/>
          </a:stretch>
        </p:blipFill>
        <p:spPr>
          <a:xfrm>
            <a:off x="-1" y="0"/>
            <a:ext cx="12182335" cy="6857999"/>
          </a:xfrm>
          <a:prstGeom prst="rect">
            <a:avLst/>
          </a:prstGeom>
        </p:spPr>
      </p:pic>
      <p:graphicFrame>
        <p:nvGraphicFramePr>
          <p:cNvPr id="5" name="Content Placeholder 4">
            <a:extLst>
              <a:ext uri="{FF2B5EF4-FFF2-40B4-BE49-F238E27FC236}">
                <a16:creationId xmlns:a16="http://schemas.microsoft.com/office/drawing/2014/main" id="{7FB47ADC-5E02-931B-DE7D-17716987C5F1}"/>
              </a:ext>
            </a:extLst>
          </p:cNvPr>
          <p:cNvGraphicFramePr>
            <a:graphicFrameLocks noGrp="1"/>
          </p:cNvGraphicFramePr>
          <p:nvPr>
            <p:ph sz="quarter" idx="10"/>
            <p:extLst>
              <p:ext uri="{D42A27DB-BD31-4B8C-83A1-F6EECF244321}">
                <p14:modId xmlns:p14="http://schemas.microsoft.com/office/powerpoint/2010/main" val="3081167065"/>
              </p:ext>
            </p:extLst>
          </p:nvPr>
        </p:nvGraphicFramePr>
        <p:xfrm>
          <a:off x="0" y="29184"/>
          <a:ext cx="8530169" cy="3031350"/>
        </p:xfrm>
        <a:graphic>
          <a:graphicData uri="http://schemas.openxmlformats.org/drawingml/2006/table">
            <a:tbl>
              <a:tblPr firstRow="1" bandRow="1">
                <a:tableStyleId>{0E3FDE45-AF77-4B5C-9715-49D594BDF05E}</a:tableStyleId>
              </a:tblPr>
              <a:tblGrid>
                <a:gridCol w="3567686">
                  <a:extLst>
                    <a:ext uri="{9D8B030D-6E8A-4147-A177-3AD203B41FA5}">
                      <a16:colId xmlns:a16="http://schemas.microsoft.com/office/drawing/2014/main" val="435356065"/>
                    </a:ext>
                  </a:extLst>
                </a:gridCol>
                <a:gridCol w="4962483">
                  <a:extLst>
                    <a:ext uri="{9D8B030D-6E8A-4147-A177-3AD203B41FA5}">
                      <a16:colId xmlns:a16="http://schemas.microsoft.com/office/drawing/2014/main" val="1628137743"/>
                    </a:ext>
                  </a:extLst>
                </a:gridCol>
              </a:tblGrid>
              <a:tr h="653910">
                <a:tc>
                  <a:txBody>
                    <a:bodyPr/>
                    <a:lstStyle/>
                    <a:p>
                      <a:r>
                        <a:rPr lang="en-US" b="1" dirty="0">
                          <a:solidFill>
                            <a:schemeClr val="bg1"/>
                          </a:solidFill>
                        </a:rPr>
                        <a:t>Data Cleaning and Preparation</a:t>
                      </a:r>
                    </a:p>
                  </a:txBody>
                  <a:tcPr>
                    <a:solidFill>
                      <a:srgbClr val="002060"/>
                    </a:solidFill>
                  </a:tcPr>
                </a:tc>
                <a:tc>
                  <a:txBody>
                    <a:bodyPr/>
                    <a:lstStyle/>
                    <a:p>
                      <a:r>
                        <a:rPr lang="en-US" dirty="0">
                          <a:solidFill>
                            <a:schemeClr val="bg1"/>
                          </a:solidFill>
                        </a:rPr>
                        <a:t>Description</a:t>
                      </a:r>
                    </a:p>
                  </a:txBody>
                  <a:tcPr>
                    <a:solidFill>
                      <a:srgbClr val="002060"/>
                    </a:solidFill>
                  </a:tcPr>
                </a:tc>
                <a:extLst>
                  <a:ext uri="{0D108BD9-81ED-4DB2-BD59-A6C34878D82A}">
                    <a16:rowId xmlns:a16="http://schemas.microsoft.com/office/drawing/2014/main" val="1674724479"/>
                  </a:ext>
                </a:extLst>
              </a:tr>
              <a:tr h="475064">
                <a:tc>
                  <a:txBody>
                    <a:bodyPr/>
                    <a:lstStyle/>
                    <a:p>
                      <a:r>
                        <a:rPr lang="en-US" sz="1600" b="1" dirty="0">
                          <a:solidFill>
                            <a:schemeClr val="bg1"/>
                          </a:solidFill>
                        </a:rPr>
                        <a:t># Identify categorical columns</a:t>
                      </a:r>
                    </a:p>
                  </a:txBody>
                  <a:tcPr>
                    <a:solidFill>
                      <a:srgbClr val="002060"/>
                    </a:solidFill>
                  </a:tcPr>
                </a:tc>
                <a:tc>
                  <a:txBody>
                    <a:bodyPr/>
                    <a:lstStyle/>
                    <a:p>
                      <a:r>
                        <a:rPr lang="en-US" sz="1600" b="1" dirty="0">
                          <a:solidFill>
                            <a:schemeClr val="bg1"/>
                          </a:solidFill>
                        </a:rPr>
                        <a:t>categorical_cols = df.select_dtypes(include='object').columns</a:t>
                      </a:r>
                    </a:p>
                  </a:txBody>
                  <a:tcPr>
                    <a:solidFill>
                      <a:srgbClr val="002060"/>
                    </a:solidFill>
                  </a:tcPr>
                </a:tc>
                <a:extLst>
                  <a:ext uri="{0D108BD9-81ED-4DB2-BD59-A6C34878D82A}">
                    <a16:rowId xmlns:a16="http://schemas.microsoft.com/office/drawing/2014/main" val="2501759427"/>
                  </a:ext>
                </a:extLst>
              </a:tr>
              <a:tr h="475064">
                <a:tc>
                  <a:txBody>
                    <a:bodyPr/>
                    <a:lstStyle/>
                    <a:p>
                      <a:r>
                        <a:rPr lang="en-US" sz="1600" b="1" dirty="0">
                          <a:solidFill>
                            <a:schemeClr val="bg1"/>
                          </a:solidFill>
                        </a:rPr>
                        <a:t># Display value counts for key categorical columns</a:t>
                      </a:r>
                    </a:p>
                  </a:txBody>
                  <a:tcPr>
                    <a:solidFill>
                      <a:srgbClr val="002060"/>
                    </a:solidFill>
                  </a:tcPr>
                </a:tc>
                <a:tc>
                  <a:txBody>
                    <a:bodyPr/>
                    <a:lstStyle/>
                    <a:p>
                      <a:r>
                        <a:rPr lang="en-US" sz="1600" b="1" dirty="0">
                          <a:solidFill>
                            <a:schemeClr val="bg1"/>
                          </a:solidFill>
                        </a:rPr>
                        <a:t>print("\n--- Value Counts for Key Categorical Columns ---")for col in ['Account Type', 'Industry', 'Opportunity Type', 'Stage', 'Current Quarter?']:    if col in categorical_cols:        print(f"\nValue Counts for '{col}':")        print(df[col].value_counts().to_markdown(numalign="left", stralign="left"))</a:t>
                      </a:r>
                    </a:p>
                  </a:txBody>
                  <a:tcPr>
                    <a:solidFill>
                      <a:srgbClr val="002060"/>
                    </a:solidFill>
                  </a:tcPr>
                </a:tc>
                <a:extLst>
                  <a:ext uri="{0D108BD9-81ED-4DB2-BD59-A6C34878D82A}">
                    <a16:rowId xmlns:a16="http://schemas.microsoft.com/office/drawing/2014/main" val="3812318807"/>
                  </a:ext>
                </a:extLst>
              </a:tr>
            </a:tbl>
          </a:graphicData>
        </a:graphic>
      </p:graphicFrame>
      <p:sp>
        <p:nvSpPr>
          <p:cNvPr id="2" name="Slide Number Placeholder 1">
            <a:extLst>
              <a:ext uri="{FF2B5EF4-FFF2-40B4-BE49-F238E27FC236}">
                <a16:creationId xmlns:a16="http://schemas.microsoft.com/office/drawing/2014/main" id="{45037BE5-AF63-E19E-6D84-3D965E1CA32D}"/>
              </a:ext>
            </a:extLst>
          </p:cNvPr>
          <p:cNvSpPr>
            <a:spLocks noGrp="1"/>
          </p:cNvSpPr>
          <p:nvPr>
            <p:ph type="sldNum" sz="quarter" idx="4"/>
          </p:nvPr>
        </p:nvSpPr>
        <p:spPr>
          <a:xfrm>
            <a:off x="11249123" y="6187385"/>
            <a:ext cx="1295400" cy="874895"/>
          </a:xfrm>
        </p:spPr>
        <p:txBody>
          <a:bodyPr/>
          <a:lstStyle/>
          <a:p>
            <a:fld id="{08AB70BE-1769-45B8-85A6-0C837432C7E6}" type="slidenum">
              <a:rPr lang="en-US" smtClean="0"/>
              <a:pPr/>
              <a:t>6</a:t>
            </a:fld>
            <a:endParaRPr lang="en-US" dirty="0"/>
          </a:p>
        </p:txBody>
      </p:sp>
      <p:sp>
        <p:nvSpPr>
          <p:cNvPr id="6" name="Flowchart: Delay 5">
            <a:extLst>
              <a:ext uri="{FF2B5EF4-FFF2-40B4-BE49-F238E27FC236}">
                <a16:creationId xmlns:a16="http://schemas.microsoft.com/office/drawing/2014/main" id="{D4EBF347-74E9-FEE2-8BB1-A358EC8A8362}"/>
              </a:ext>
            </a:extLst>
          </p:cNvPr>
          <p:cNvSpPr/>
          <p:nvPr/>
        </p:nvSpPr>
        <p:spPr>
          <a:xfrm>
            <a:off x="9112826" y="1"/>
            <a:ext cx="2136297" cy="1028700"/>
          </a:xfrm>
          <a:prstGeom prst="flowChartDela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DATA CLEANING</a:t>
            </a:r>
          </a:p>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&amp; PREPARATION</a:t>
            </a:r>
          </a:p>
        </p:txBody>
      </p:sp>
      <p:pic>
        <p:nvPicPr>
          <p:cNvPr id="4" name="Picture 3">
            <a:extLst>
              <a:ext uri="{FF2B5EF4-FFF2-40B4-BE49-F238E27FC236}">
                <a16:creationId xmlns:a16="http://schemas.microsoft.com/office/drawing/2014/main" id="{6FAC3C22-3CE4-585E-080D-C3B2EA175C78}"/>
              </a:ext>
            </a:extLst>
          </p:cNvPr>
          <p:cNvPicPr>
            <a:picLocks noChangeAspect="1"/>
          </p:cNvPicPr>
          <p:nvPr/>
        </p:nvPicPr>
        <p:blipFill>
          <a:blip r:embed="rId4"/>
          <a:stretch>
            <a:fillRect/>
          </a:stretch>
        </p:blipFill>
        <p:spPr>
          <a:xfrm>
            <a:off x="887557" y="3031350"/>
            <a:ext cx="2790825" cy="3828440"/>
          </a:xfrm>
          <a:prstGeom prst="rect">
            <a:avLst/>
          </a:prstGeom>
        </p:spPr>
      </p:pic>
      <p:pic>
        <p:nvPicPr>
          <p:cNvPr id="8" name="Picture 7">
            <a:extLst>
              <a:ext uri="{FF2B5EF4-FFF2-40B4-BE49-F238E27FC236}">
                <a16:creationId xmlns:a16="http://schemas.microsoft.com/office/drawing/2014/main" id="{BFD25F82-259B-C758-AC5A-FFD925C99663}"/>
              </a:ext>
            </a:extLst>
          </p:cNvPr>
          <p:cNvPicPr>
            <a:picLocks noChangeAspect="1"/>
          </p:cNvPicPr>
          <p:nvPr/>
        </p:nvPicPr>
        <p:blipFill>
          <a:blip r:embed="rId5"/>
          <a:stretch>
            <a:fillRect/>
          </a:stretch>
        </p:blipFill>
        <p:spPr>
          <a:xfrm>
            <a:off x="3850264" y="3062522"/>
            <a:ext cx="4136033" cy="1893941"/>
          </a:xfrm>
          <a:prstGeom prst="rect">
            <a:avLst/>
          </a:prstGeom>
        </p:spPr>
      </p:pic>
      <p:pic>
        <p:nvPicPr>
          <p:cNvPr id="11" name="Picture 10">
            <a:extLst>
              <a:ext uri="{FF2B5EF4-FFF2-40B4-BE49-F238E27FC236}">
                <a16:creationId xmlns:a16="http://schemas.microsoft.com/office/drawing/2014/main" id="{F1BDC105-0D1C-2AC1-F528-84B0C930CB7E}"/>
              </a:ext>
            </a:extLst>
          </p:cNvPr>
          <p:cNvPicPr>
            <a:picLocks noChangeAspect="1"/>
          </p:cNvPicPr>
          <p:nvPr/>
        </p:nvPicPr>
        <p:blipFill>
          <a:blip r:embed="rId6"/>
          <a:stretch>
            <a:fillRect/>
          </a:stretch>
        </p:blipFill>
        <p:spPr>
          <a:xfrm>
            <a:off x="9010748" y="1113126"/>
            <a:ext cx="2238375" cy="5629275"/>
          </a:xfrm>
          <a:prstGeom prst="rect">
            <a:avLst/>
          </a:prstGeom>
        </p:spPr>
      </p:pic>
    </p:spTree>
    <p:extLst>
      <p:ext uri="{BB962C8B-B14F-4D97-AF65-F5344CB8AC3E}">
        <p14:creationId xmlns:p14="http://schemas.microsoft.com/office/powerpoint/2010/main" val="295787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87286-D8D4-0B23-3D53-58CF9EDB7B4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B2CC44C-5784-B948-1B3F-DE8AB73FB79D}"/>
              </a:ext>
            </a:extLst>
          </p:cNvPr>
          <p:cNvPicPr>
            <a:picLocks noChangeAspect="1"/>
          </p:cNvPicPr>
          <p:nvPr/>
        </p:nvPicPr>
        <p:blipFill>
          <a:blip r:embed="rId3"/>
          <a:stretch>
            <a:fillRect/>
          </a:stretch>
        </p:blipFill>
        <p:spPr>
          <a:xfrm>
            <a:off x="0" y="0"/>
            <a:ext cx="12182896" cy="6857999"/>
          </a:xfrm>
          <a:prstGeom prst="rect">
            <a:avLst/>
          </a:prstGeom>
        </p:spPr>
      </p:pic>
      <p:graphicFrame>
        <p:nvGraphicFramePr>
          <p:cNvPr id="5" name="Content Placeholder 4">
            <a:extLst>
              <a:ext uri="{FF2B5EF4-FFF2-40B4-BE49-F238E27FC236}">
                <a16:creationId xmlns:a16="http://schemas.microsoft.com/office/drawing/2014/main" id="{887143C5-8649-B29D-B8A3-BC593161D326}"/>
              </a:ext>
            </a:extLst>
          </p:cNvPr>
          <p:cNvGraphicFramePr>
            <a:graphicFrameLocks noGrp="1"/>
          </p:cNvGraphicFramePr>
          <p:nvPr>
            <p:ph sz="quarter" idx="10"/>
            <p:extLst>
              <p:ext uri="{D42A27DB-BD31-4B8C-83A1-F6EECF244321}">
                <p14:modId xmlns:p14="http://schemas.microsoft.com/office/powerpoint/2010/main" val="748555540"/>
              </p:ext>
            </p:extLst>
          </p:nvPr>
        </p:nvGraphicFramePr>
        <p:xfrm>
          <a:off x="952853" y="86558"/>
          <a:ext cx="8295056" cy="3902228"/>
        </p:xfrm>
        <a:graphic>
          <a:graphicData uri="http://schemas.openxmlformats.org/drawingml/2006/table">
            <a:tbl>
              <a:tblPr firstRow="1" bandRow="1">
                <a:tableStyleId>{0E3FDE45-AF77-4B5C-9715-49D594BDF05E}</a:tableStyleId>
              </a:tblPr>
              <a:tblGrid>
                <a:gridCol w="3469352">
                  <a:extLst>
                    <a:ext uri="{9D8B030D-6E8A-4147-A177-3AD203B41FA5}">
                      <a16:colId xmlns:a16="http://schemas.microsoft.com/office/drawing/2014/main" val="435356065"/>
                    </a:ext>
                  </a:extLst>
                </a:gridCol>
                <a:gridCol w="4825704">
                  <a:extLst>
                    <a:ext uri="{9D8B030D-6E8A-4147-A177-3AD203B41FA5}">
                      <a16:colId xmlns:a16="http://schemas.microsoft.com/office/drawing/2014/main" val="1628137743"/>
                    </a:ext>
                  </a:extLst>
                </a:gridCol>
              </a:tblGrid>
              <a:tr h="465017">
                <a:tc>
                  <a:txBody>
                    <a:bodyPr/>
                    <a:lstStyle/>
                    <a:p>
                      <a:r>
                        <a:rPr lang="en-US" b="1" dirty="0">
                          <a:solidFill>
                            <a:schemeClr val="bg1"/>
                          </a:solidFill>
                        </a:rPr>
                        <a:t>Exploratory Data Analysis (EDA)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solidFill>
                            <a:schemeClr val="bg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465017">
                <a:tc>
                  <a:txBody>
                    <a:bodyPr/>
                    <a:lstStyle/>
                    <a:p>
                      <a:r>
                        <a:rPr lang="en-US" sz="1600" b="1" dirty="0">
                          <a:solidFill>
                            <a:schemeClr val="bg1"/>
                          </a:solidFill>
                        </a:rPr>
                        <a:t>Sales vs Amount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Sales value often very close to initial opportunity amount indicate good forecast 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65017">
                <a:tc>
                  <a:txBody>
                    <a:bodyPr/>
                    <a:lstStyle/>
                    <a:p>
                      <a:r>
                        <a:rPr lang="en-US" sz="1600" b="1" dirty="0">
                          <a:solidFill>
                            <a:schemeClr val="bg1"/>
                          </a:solidFill>
                        </a:rPr>
                        <a:t>Opportunity Win/Lost 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Indicate more is won over cloud/Gold and platinum Account type (0.4 to 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65017">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1759427"/>
                  </a:ext>
                </a:extLst>
              </a:tr>
              <a:tr h="465017">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endParaRPr lang="en-US" sz="16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812318807"/>
                  </a:ext>
                </a:extLst>
              </a:tr>
              <a:tr h="465017">
                <a:tc>
                  <a:txBody>
                    <a:bodyPr/>
                    <a:lstStyle/>
                    <a:p>
                      <a:endParaRPr lang="en-US" sz="1600" dirty="0"/>
                    </a:p>
                  </a:txBody>
                  <a:tcPr>
                    <a:lnT w="12700" cap="flat" cmpd="sng" algn="ctr">
                      <a:solidFill>
                        <a:schemeClr val="tx1"/>
                      </a:solidFill>
                      <a:prstDash val="solid"/>
                      <a:round/>
                      <a:headEnd type="none" w="med" len="med"/>
                      <a:tailEnd type="none" w="med" len="med"/>
                    </a:lnT>
                  </a:tcPr>
                </a:tc>
                <a:tc>
                  <a:txBody>
                    <a:bodyPr/>
                    <a:lstStyle/>
                    <a:p>
                      <a:endParaRPr lang="en-US" sz="160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33372217"/>
                  </a:ext>
                </a:extLst>
              </a:tr>
              <a:tr h="465017">
                <a:tc>
                  <a:txBody>
                    <a:bodyPr/>
                    <a:lstStyle/>
                    <a:p>
                      <a:endParaRPr lang="en-US" sz="1600" dirty="0"/>
                    </a:p>
                  </a:txBody>
                  <a:tcPr/>
                </a:tc>
                <a:tc>
                  <a:txBody>
                    <a:bodyPr/>
                    <a:lstStyle/>
                    <a:p>
                      <a:endParaRPr lang="en-US" sz="1600" b="1" dirty="0"/>
                    </a:p>
                  </a:txBody>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DDC10510-16BB-C250-A043-88FD8AFE5EA6}"/>
              </a:ext>
            </a:extLst>
          </p:cNvPr>
          <p:cNvSpPr>
            <a:spLocks noGrp="1"/>
          </p:cNvSpPr>
          <p:nvPr>
            <p:ph type="sldNum" sz="quarter" idx="4"/>
          </p:nvPr>
        </p:nvSpPr>
        <p:spPr>
          <a:xfrm>
            <a:off x="11187192" y="6138153"/>
            <a:ext cx="1295400" cy="874895"/>
          </a:xfrm>
        </p:spPr>
        <p:txBody>
          <a:bodyPr/>
          <a:lstStyle/>
          <a:p>
            <a:fld id="{08AB70BE-1769-45B8-85A6-0C837432C7E6}" type="slidenum">
              <a:rPr lang="en-US" smtClean="0"/>
              <a:pPr/>
              <a:t>7</a:t>
            </a:fld>
            <a:endParaRPr lang="en-US" dirty="0"/>
          </a:p>
        </p:txBody>
      </p:sp>
      <p:sp>
        <p:nvSpPr>
          <p:cNvPr id="3" name="Flowchart: Delay 2">
            <a:extLst>
              <a:ext uri="{FF2B5EF4-FFF2-40B4-BE49-F238E27FC236}">
                <a16:creationId xmlns:a16="http://schemas.microsoft.com/office/drawing/2014/main" id="{60C78E3C-C60F-DEB4-BE0D-E70DE8BD822B}"/>
              </a:ext>
            </a:extLst>
          </p:cNvPr>
          <p:cNvSpPr/>
          <p:nvPr/>
        </p:nvSpPr>
        <p:spPr>
          <a:xfrm>
            <a:off x="9577475" y="573640"/>
            <a:ext cx="2516076" cy="1207477"/>
          </a:xfrm>
          <a:prstGeom prst="flowChartDela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7" name="Picture 6">
            <a:extLst>
              <a:ext uri="{FF2B5EF4-FFF2-40B4-BE49-F238E27FC236}">
                <a16:creationId xmlns:a16="http://schemas.microsoft.com/office/drawing/2014/main" id="{89BC4BD8-0681-AC97-5D2E-D07A5315A86B}"/>
              </a:ext>
            </a:extLst>
          </p:cNvPr>
          <p:cNvPicPr>
            <a:picLocks noChangeAspect="1"/>
          </p:cNvPicPr>
          <p:nvPr/>
        </p:nvPicPr>
        <p:blipFill>
          <a:blip r:embed="rId4"/>
          <a:stretch>
            <a:fillRect/>
          </a:stretch>
        </p:blipFill>
        <p:spPr>
          <a:xfrm>
            <a:off x="1004808" y="2488657"/>
            <a:ext cx="5676276" cy="3931894"/>
          </a:xfrm>
          <a:prstGeom prst="rect">
            <a:avLst/>
          </a:prstGeom>
        </p:spPr>
      </p:pic>
      <p:pic>
        <p:nvPicPr>
          <p:cNvPr id="10" name="Picture 9">
            <a:extLst>
              <a:ext uri="{FF2B5EF4-FFF2-40B4-BE49-F238E27FC236}">
                <a16:creationId xmlns:a16="http://schemas.microsoft.com/office/drawing/2014/main" id="{AE0A5770-6708-97A0-C622-F521BF0C4B05}"/>
              </a:ext>
            </a:extLst>
          </p:cNvPr>
          <p:cNvPicPr>
            <a:picLocks noChangeAspect="1"/>
          </p:cNvPicPr>
          <p:nvPr/>
        </p:nvPicPr>
        <p:blipFill>
          <a:blip r:embed="rId5"/>
          <a:stretch>
            <a:fillRect/>
          </a:stretch>
        </p:blipFill>
        <p:spPr>
          <a:xfrm>
            <a:off x="6681084" y="2488657"/>
            <a:ext cx="5360513" cy="3649496"/>
          </a:xfrm>
          <a:prstGeom prst="rect">
            <a:avLst/>
          </a:prstGeom>
        </p:spPr>
      </p:pic>
    </p:spTree>
    <p:extLst>
      <p:ext uri="{BB962C8B-B14F-4D97-AF65-F5344CB8AC3E}">
        <p14:creationId xmlns:p14="http://schemas.microsoft.com/office/powerpoint/2010/main" val="371842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F9F45-8C56-E24B-CF4B-E0DB67C0FEC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D416063-F686-7720-7820-2931400FF07B}"/>
              </a:ext>
            </a:extLst>
          </p:cNvPr>
          <p:cNvPicPr>
            <a:picLocks noChangeAspect="1"/>
          </p:cNvPicPr>
          <p:nvPr/>
        </p:nvPicPr>
        <p:blipFill>
          <a:blip r:embed="rId3"/>
          <a:stretch>
            <a:fillRect/>
          </a:stretch>
        </p:blipFill>
        <p:spPr>
          <a:xfrm>
            <a:off x="13473" y="0"/>
            <a:ext cx="12182896" cy="6857999"/>
          </a:xfrm>
          <a:prstGeom prst="rect">
            <a:avLst/>
          </a:prstGeom>
        </p:spPr>
      </p:pic>
      <p:graphicFrame>
        <p:nvGraphicFramePr>
          <p:cNvPr id="5" name="Content Placeholder 4">
            <a:extLst>
              <a:ext uri="{FF2B5EF4-FFF2-40B4-BE49-F238E27FC236}">
                <a16:creationId xmlns:a16="http://schemas.microsoft.com/office/drawing/2014/main" id="{45BA7615-A3B5-4CDE-5BF0-A5FF91701DED}"/>
              </a:ext>
            </a:extLst>
          </p:cNvPr>
          <p:cNvGraphicFramePr>
            <a:graphicFrameLocks noGrp="1"/>
          </p:cNvGraphicFramePr>
          <p:nvPr>
            <p:ph sz="quarter" idx="10"/>
            <p:extLst>
              <p:ext uri="{D42A27DB-BD31-4B8C-83A1-F6EECF244321}">
                <p14:modId xmlns:p14="http://schemas.microsoft.com/office/powerpoint/2010/main" val="3869264287"/>
              </p:ext>
            </p:extLst>
          </p:nvPr>
        </p:nvGraphicFramePr>
        <p:xfrm>
          <a:off x="952853" y="86558"/>
          <a:ext cx="8211929" cy="3544285"/>
        </p:xfrm>
        <a:graphic>
          <a:graphicData uri="http://schemas.openxmlformats.org/drawingml/2006/table">
            <a:tbl>
              <a:tblPr firstRow="1" bandRow="1">
                <a:tableStyleId>{0E3FDE45-AF77-4B5C-9715-49D594BDF05E}</a:tableStyleId>
              </a:tblPr>
              <a:tblGrid>
                <a:gridCol w="3434585">
                  <a:extLst>
                    <a:ext uri="{9D8B030D-6E8A-4147-A177-3AD203B41FA5}">
                      <a16:colId xmlns:a16="http://schemas.microsoft.com/office/drawing/2014/main" val="435356065"/>
                    </a:ext>
                  </a:extLst>
                </a:gridCol>
                <a:gridCol w="4777344">
                  <a:extLst>
                    <a:ext uri="{9D8B030D-6E8A-4147-A177-3AD203B41FA5}">
                      <a16:colId xmlns:a16="http://schemas.microsoft.com/office/drawing/2014/main" val="1628137743"/>
                    </a:ext>
                  </a:extLst>
                </a:gridCol>
              </a:tblGrid>
              <a:tr h="465017">
                <a:tc>
                  <a:txBody>
                    <a:bodyPr/>
                    <a:lstStyle/>
                    <a:p>
                      <a:r>
                        <a:rPr lang="en-US" b="1" dirty="0">
                          <a:solidFill>
                            <a:schemeClr val="bg1"/>
                          </a:solidFill>
                        </a:rPr>
                        <a:t>Exploratory Data Analysis (EDA)</a:t>
                      </a:r>
                    </a:p>
                  </a:txBody>
                  <a:tcPr>
                    <a:solidFill>
                      <a:srgbClr val="002060"/>
                    </a:solidFill>
                  </a:tcPr>
                </a:tc>
                <a:tc>
                  <a:txBody>
                    <a:bodyPr/>
                    <a:lstStyle/>
                    <a:p>
                      <a:r>
                        <a:rPr lang="en-US" dirty="0">
                          <a:solidFill>
                            <a:schemeClr val="bg1"/>
                          </a:solidFill>
                        </a:rPr>
                        <a:t>Description</a:t>
                      </a:r>
                    </a:p>
                  </a:txBody>
                  <a:tcPr>
                    <a:solidFill>
                      <a:srgbClr val="002060"/>
                    </a:solidFill>
                  </a:tcPr>
                </a:tc>
                <a:extLst>
                  <a:ext uri="{0D108BD9-81ED-4DB2-BD59-A6C34878D82A}">
                    <a16:rowId xmlns:a16="http://schemas.microsoft.com/office/drawing/2014/main" val="1674724479"/>
                  </a:ext>
                </a:extLst>
              </a:tr>
              <a:tr h="465017">
                <a:tc>
                  <a:txBody>
                    <a:bodyPr/>
                    <a:lstStyle/>
                    <a:p>
                      <a:r>
                        <a:rPr lang="en-US" sz="1600" b="1" dirty="0">
                          <a:solidFill>
                            <a:schemeClr val="bg1"/>
                          </a:solidFill>
                        </a:rPr>
                        <a:t>Total Sales Billing Region</a:t>
                      </a:r>
                    </a:p>
                  </a:txBody>
                  <a:tcPr>
                    <a:solidFill>
                      <a:srgbClr val="002060"/>
                    </a:solidFill>
                  </a:tcPr>
                </a:tc>
                <a:tc>
                  <a:txBody>
                    <a:bodyPr/>
                    <a:lstStyle/>
                    <a:p>
                      <a:r>
                        <a:rPr lang="en-US" sz="1600" b="1" dirty="0">
                          <a:solidFill>
                            <a:schemeClr val="bg1"/>
                          </a:solidFill>
                        </a:rPr>
                        <a:t>Indicates top three sales region namely, West, Northeast and Midwest above 1.1 to 1.2</a:t>
                      </a:r>
                    </a:p>
                  </a:txBody>
                  <a:tcPr>
                    <a:solidFill>
                      <a:srgbClr val="002060"/>
                    </a:solidFill>
                  </a:tcPr>
                </a:tc>
                <a:extLst>
                  <a:ext uri="{0D108BD9-81ED-4DB2-BD59-A6C34878D82A}">
                    <a16:rowId xmlns:a16="http://schemas.microsoft.com/office/drawing/2014/main" val="476775982"/>
                  </a:ext>
                </a:extLst>
              </a:tr>
              <a:tr h="465017">
                <a:tc>
                  <a:txBody>
                    <a:bodyPr/>
                    <a:lstStyle/>
                    <a:p>
                      <a:endParaRPr lang="en-US" sz="1600" b="1"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2507374435"/>
                  </a:ext>
                </a:extLst>
              </a:tr>
              <a:tr h="465017">
                <a:tc>
                  <a:txBody>
                    <a:bodyPr/>
                    <a:lstStyle/>
                    <a:p>
                      <a:endParaRPr lang="en-US" sz="1600" b="1"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2501759427"/>
                  </a:ext>
                </a:extLst>
              </a:tr>
              <a:tr h="465017">
                <a:tc>
                  <a:txBody>
                    <a:bodyPr/>
                    <a:lstStyle/>
                    <a:p>
                      <a:endParaRPr lang="en-US" sz="1600" b="1"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3812318807"/>
                  </a:ext>
                </a:extLst>
              </a:tr>
              <a:tr h="465017">
                <a:tc>
                  <a:txBody>
                    <a:bodyPr/>
                    <a:lstStyle/>
                    <a:p>
                      <a:endParaRPr lang="en-US" sz="1600" dirty="0">
                        <a:solidFill>
                          <a:schemeClr val="bg1"/>
                        </a:solidFill>
                      </a:endParaRPr>
                    </a:p>
                  </a:txBody>
                  <a:tcPr>
                    <a:solidFill>
                      <a:srgbClr val="002060"/>
                    </a:solidFill>
                  </a:tcPr>
                </a:tc>
                <a:tc>
                  <a:txBody>
                    <a:bodyPr/>
                    <a:lstStyle/>
                    <a:p>
                      <a:endParaRPr lang="en-US" sz="1600" dirty="0">
                        <a:solidFill>
                          <a:schemeClr val="bg1"/>
                        </a:solidFill>
                      </a:endParaRPr>
                    </a:p>
                  </a:txBody>
                  <a:tcPr>
                    <a:solidFill>
                      <a:srgbClr val="002060"/>
                    </a:solidFill>
                  </a:tcPr>
                </a:tc>
                <a:extLst>
                  <a:ext uri="{0D108BD9-81ED-4DB2-BD59-A6C34878D82A}">
                    <a16:rowId xmlns:a16="http://schemas.microsoft.com/office/drawing/2014/main" val="433372217"/>
                  </a:ext>
                </a:extLst>
              </a:tr>
              <a:tr h="465017">
                <a:tc>
                  <a:txBody>
                    <a:bodyPr/>
                    <a:lstStyle/>
                    <a:p>
                      <a:endParaRPr lang="en-US" sz="1600" dirty="0">
                        <a:solidFill>
                          <a:schemeClr val="bg1"/>
                        </a:solidFill>
                      </a:endParaRPr>
                    </a:p>
                  </a:txBody>
                  <a:tcPr>
                    <a:solidFill>
                      <a:srgbClr val="002060"/>
                    </a:solidFill>
                  </a:tcPr>
                </a:tc>
                <a:tc>
                  <a:txBody>
                    <a:bodyPr/>
                    <a:lstStyle/>
                    <a:p>
                      <a:endParaRPr lang="en-US" sz="1600" b="1" dirty="0">
                        <a:solidFill>
                          <a:schemeClr val="bg1"/>
                        </a:solidFill>
                      </a:endParaRPr>
                    </a:p>
                  </a:txBody>
                  <a:tcPr>
                    <a:solidFill>
                      <a:srgbClr val="002060"/>
                    </a:solidFill>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80893358-2502-A3B5-27E3-B17E119E955B}"/>
              </a:ext>
            </a:extLst>
          </p:cNvPr>
          <p:cNvSpPr>
            <a:spLocks noGrp="1"/>
          </p:cNvSpPr>
          <p:nvPr>
            <p:ph type="sldNum" sz="quarter" idx="4"/>
          </p:nvPr>
        </p:nvSpPr>
        <p:spPr>
          <a:xfrm>
            <a:off x="11239147" y="6172280"/>
            <a:ext cx="1295400" cy="874895"/>
          </a:xfrm>
        </p:spPr>
        <p:txBody>
          <a:bodyPr/>
          <a:lstStyle/>
          <a:p>
            <a:fld id="{08AB70BE-1769-45B8-85A6-0C837432C7E6}" type="slidenum">
              <a:rPr lang="en-US" smtClean="0"/>
              <a:pPr/>
              <a:t>8</a:t>
            </a:fld>
            <a:endParaRPr lang="en-US" dirty="0"/>
          </a:p>
        </p:txBody>
      </p:sp>
      <p:sp>
        <p:nvSpPr>
          <p:cNvPr id="3" name="Flowchart: Delay 2">
            <a:extLst>
              <a:ext uri="{FF2B5EF4-FFF2-40B4-BE49-F238E27FC236}">
                <a16:creationId xmlns:a16="http://schemas.microsoft.com/office/drawing/2014/main" id="{CE38A671-84A9-8CF7-9FD3-4640154797BF}"/>
              </a:ext>
            </a:extLst>
          </p:cNvPr>
          <p:cNvSpPr/>
          <p:nvPr/>
        </p:nvSpPr>
        <p:spPr>
          <a:xfrm>
            <a:off x="9325295" y="189176"/>
            <a:ext cx="2516076" cy="1207477"/>
          </a:xfrm>
          <a:prstGeom prst="flowChartDela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7" name="Picture 6">
            <a:extLst>
              <a:ext uri="{FF2B5EF4-FFF2-40B4-BE49-F238E27FC236}">
                <a16:creationId xmlns:a16="http://schemas.microsoft.com/office/drawing/2014/main" id="{E1990BD2-33A1-04C2-1910-88CF7E1DDB32}"/>
              </a:ext>
            </a:extLst>
          </p:cNvPr>
          <p:cNvPicPr>
            <a:picLocks noChangeAspect="1"/>
          </p:cNvPicPr>
          <p:nvPr/>
        </p:nvPicPr>
        <p:blipFill>
          <a:blip r:embed="rId4"/>
          <a:stretch>
            <a:fillRect/>
          </a:stretch>
        </p:blipFill>
        <p:spPr>
          <a:xfrm>
            <a:off x="952853" y="1648526"/>
            <a:ext cx="10456365" cy="4772025"/>
          </a:xfrm>
          <a:prstGeom prst="rect">
            <a:avLst/>
          </a:prstGeom>
        </p:spPr>
      </p:pic>
    </p:spTree>
    <p:extLst>
      <p:ext uri="{BB962C8B-B14F-4D97-AF65-F5344CB8AC3E}">
        <p14:creationId xmlns:p14="http://schemas.microsoft.com/office/powerpoint/2010/main" val="3584672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03413-5988-BCDC-0A02-B53E5BF6EA5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A3E1B9-DBB4-1370-7047-394125E1C4E2}"/>
              </a:ext>
            </a:extLst>
          </p:cNvPr>
          <p:cNvPicPr>
            <a:picLocks noChangeAspect="1"/>
          </p:cNvPicPr>
          <p:nvPr/>
        </p:nvPicPr>
        <p:blipFill>
          <a:blip r:embed="rId3"/>
          <a:stretch>
            <a:fillRect/>
          </a:stretch>
        </p:blipFill>
        <p:spPr>
          <a:xfrm>
            <a:off x="-1" y="0"/>
            <a:ext cx="12200793" cy="6858000"/>
          </a:xfrm>
          <a:prstGeom prst="rect">
            <a:avLst/>
          </a:prstGeom>
        </p:spPr>
      </p:pic>
      <p:graphicFrame>
        <p:nvGraphicFramePr>
          <p:cNvPr id="5" name="Content Placeholder 4">
            <a:extLst>
              <a:ext uri="{FF2B5EF4-FFF2-40B4-BE49-F238E27FC236}">
                <a16:creationId xmlns:a16="http://schemas.microsoft.com/office/drawing/2014/main" id="{8A79EA59-C9E6-C901-6A06-38DD9F5ADEA8}"/>
              </a:ext>
            </a:extLst>
          </p:cNvPr>
          <p:cNvGraphicFramePr>
            <a:graphicFrameLocks noGrp="1"/>
          </p:cNvGraphicFramePr>
          <p:nvPr>
            <p:ph sz="quarter" idx="10"/>
            <p:extLst>
              <p:ext uri="{D42A27DB-BD31-4B8C-83A1-F6EECF244321}">
                <p14:modId xmlns:p14="http://schemas.microsoft.com/office/powerpoint/2010/main" val="712454611"/>
              </p:ext>
            </p:extLst>
          </p:nvPr>
        </p:nvGraphicFramePr>
        <p:xfrm>
          <a:off x="952853" y="86558"/>
          <a:ext cx="8372441" cy="4146068"/>
        </p:xfrm>
        <a:graphic>
          <a:graphicData uri="http://schemas.openxmlformats.org/drawingml/2006/table">
            <a:tbl>
              <a:tblPr firstRow="1" bandRow="1">
                <a:tableStyleId>{0E3FDE45-AF77-4B5C-9715-49D594BDF05E}</a:tableStyleId>
              </a:tblPr>
              <a:tblGrid>
                <a:gridCol w="3501718">
                  <a:extLst>
                    <a:ext uri="{9D8B030D-6E8A-4147-A177-3AD203B41FA5}">
                      <a16:colId xmlns:a16="http://schemas.microsoft.com/office/drawing/2014/main" val="435356065"/>
                    </a:ext>
                  </a:extLst>
                </a:gridCol>
                <a:gridCol w="4870723">
                  <a:extLst>
                    <a:ext uri="{9D8B030D-6E8A-4147-A177-3AD203B41FA5}">
                      <a16:colId xmlns:a16="http://schemas.microsoft.com/office/drawing/2014/main" val="1628137743"/>
                    </a:ext>
                  </a:extLst>
                </a:gridCol>
              </a:tblGrid>
              <a:tr h="465017">
                <a:tc>
                  <a:txBody>
                    <a:bodyPr/>
                    <a:lstStyle/>
                    <a:p>
                      <a:r>
                        <a:rPr lang="en-US" b="1" dirty="0">
                          <a:solidFill>
                            <a:schemeClr val="bg1"/>
                          </a:solidFill>
                        </a:rPr>
                        <a:t>Exploratory Data Analysis (EDA)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dirty="0">
                          <a:solidFill>
                            <a:schemeClr val="bg1"/>
                          </a:solidFill>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74724479"/>
                  </a:ext>
                </a:extLst>
              </a:tr>
              <a:tr h="465017">
                <a:tc>
                  <a:txBody>
                    <a:bodyPr/>
                    <a:lstStyle/>
                    <a:p>
                      <a:r>
                        <a:rPr lang="en-US" sz="1600" b="1" dirty="0">
                          <a:solidFill>
                            <a:schemeClr val="bg1"/>
                          </a:solidFill>
                        </a:rPr>
                        <a:t>Opportunity inventory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MOL product carries Highest 2500 Opportunities indicate growth potential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76775982"/>
                  </a:ext>
                </a:extLst>
              </a:tr>
              <a:tr h="465017">
                <a:tc>
                  <a:txBody>
                    <a:bodyPr/>
                    <a:lstStyle/>
                    <a:p>
                      <a:r>
                        <a:rPr lang="en-US" sz="1600" b="1" dirty="0">
                          <a:solidFill>
                            <a:schemeClr val="bg1"/>
                          </a:solidFill>
                        </a:rPr>
                        <a:t>Sales Distribution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r>
                        <a:rPr lang="en-US" sz="1600" b="1" dirty="0">
                          <a:solidFill>
                            <a:schemeClr val="bg1"/>
                          </a:solidFill>
                        </a:rPr>
                        <a:t>High outliers at Technology, HealthCare, Financial Services, Telecommunication Industries and long tails -&gt; high value deals potential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507374435"/>
                  </a:ext>
                </a:extLst>
              </a:tr>
              <a:tr h="465017">
                <a:tc>
                  <a:txBody>
                    <a:bodyPr/>
                    <a:lstStyle/>
                    <a:p>
                      <a:endParaRPr lang="en-US" sz="1600" b="1" dirty="0"/>
                    </a:p>
                  </a:txBody>
                  <a:tcPr>
                    <a:lnT w="12700" cap="flat" cmpd="sng" algn="ctr">
                      <a:solidFill>
                        <a:schemeClr val="tx1"/>
                      </a:solidFill>
                      <a:prstDash val="solid"/>
                      <a:round/>
                      <a:headEnd type="none" w="med" len="med"/>
                      <a:tailEnd type="none" w="med" len="med"/>
                    </a:lnT>
                  </a:tcPr>
                </a:tc>
                <a:tc>
                  <a:txBody>
                    <a:bodyPr/>
                    <a:lstStyle/>
                    <a:p>
                      <a:endParaRPr lang="en-US" sz="1600" b="1"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01759427"/>
                  </a:ext>
                </a:extLst>
              </a:tr>
              <a:tr h="465017">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3812318807"/>
                  </a:ext>
                </a:extLst>
              </a:tr>
              <a:tr h="465017">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433372217"/>
                  </a:ext>
                </a:extLst>
              </a:tr>
              <a:tr h="465017">
                <a:tc>
                  <a:txBody>
                    <a:bodyPr/>
                    <a:lstStyle/>
                    <a:p>
                      <a:endParaRPr lang="en-US" sz="1600" dirty="0"/>
                    </a:p>
                  </a:txBody>
                  <a:tcPr/>
                </a:tc>
                <a:tc>
                  <a:txBody>
                    <a:bodyPr/>
                    <a:lstStyle/>
                    <a:p>
                      <a:endParaRPr lang="en-US" sz="1600" b="1" dirty="0"/>
                    </a:p>
                  </a:txBody>
                  <a:tcPr/>
                </a:tc>
                <a:extLst>
                  <a:ext uri="{0D108BD9-81ED-4DB2-BD59-A6C34878D82A}">
                    <a16:rowId xmlns:a16="http://schemas.microsoft.com/office/drawing/2014/main" val="688854284"/>
                  </a:ext>
                </a:extLst>
              </a:tr>
            </a:tbl>
          </a:graphicData>
        </a:graphic>
      </p:graphicFrame>
      <p:sp>
        <p:nvSpPr>
          <p:cNvPr id="2" name="Slide Number Placeholder 1">
            <a:extLst>
              <a:ext uri="{FF2B5EF4-FFF2-40B4-BE49-F238E27FC236}">
                <a16:creationId xmlns:a16="http://schemas.microsoft.com/office/drawing/2014/main" id="{5F10B413-6A51-ACF6-486B-88C123A4F31C}"/>
              </a:ext>
            </a:extLst>
          </p:cNvPr>
          <p:cNvSpPr>
            <a:spLocks noGrp="1"/>
          </p:cNvSpPr>
          <p:nvPr>
            <p:ph type="sldNum" sz="quarter" idx="4"/>
          </p:nvPr>
        </p:nvSpPr>
        <p:spPr/>
        <p:txBody>
          <a:bodyPr/>
          <a:lstStyle/>
          <a:p>
            <a:fld id="{08AB70BE-1769-45B8-85A6-0C837432C7E6}" type="slidenum">
              <a:rPr lang="en-US" smtClean="0"/>
              <a:pPr/>
              <a:t>9</a:t>
            </a:fld>
            <a:endParaRPr lang="en-US" dirty="0"/>
          </a:p>
        </p:txBody>
      </p:sp>
      <p:sp>
        <p:nvSpPr>
          <p:cNvPr id="3" name="Flowchart: Delay 2">
            <a:extLst>
              <a:ext uri="{FF2B5EF4-FFF2-40B4-BE49-F238E27FC236}">
                <a16:creationId xmlns:a16="http://schemas.microsoft.com/office/drawing/2014/main" id="{22F23F73-DF14-FB65-EB60-E9338B91CC47}"/>
              </a:ext>
            </a:extLst>
          </p:cNvPr>
          <p:cNvSpPr/>
          <p:nvPr/>
        </p:nvSpPr>
        <p:spPr>
          <a:xfrm>
            <a:off x="9476851" y="86558"/>
            <a:ext cx="2516076" cy="1207477"/>
          </a:xfrm>
          <a:prstGeom prst="flowChartDelay">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buClr>
                <a:schemeClr val="accent6"/>
              </a:buClr>
            </a:pPr>
            <a:r>
              <a:rPr lang="en-US" b="1" dirty="0">
                <a:solidFill>
                  <a:schemeClr val="tx1"/>
                </a:solidFill>
                <a:latin typeface="Rockwell Condensed" panose="02060603050405020104" pitchFamily="18" charset="0"/>
                <a:cs typeface="Segoe UI Light" panose="020B0502040204020203" pitchFamily="34" charset="0"/>
              </a:rPr>
              <a:t>EXPLORATORY DATA ANALYSIS (EDA)</a:t>
            </a:r>
          </a:p>
        </p:txBody>
      </p:sp>
      <p:pic>
        <p:nvPicPr>
          <p:cNvPr id="7" name="Picture 6">
            <a:extLst>
              <a:ext uri="{FF2B5EF4-FFF2-40B4-BE49-F238E27FC236}">
                <a16:creationId xmlns:a16="http://schemas.microsoft.com/office/drawing/2014/main" id="{7A6CC765-335E-3EAD-9000-B7E40939E2AF}"/>
              </a:ext>
            </a:extLst>
          </p:cNvPr>
          <p:cNvPicPr>
            <a:picLocks noChangeAspect="1"/>
          </p:cNvPicPr>
          <p:nvPr/>
        </p:nvPicPr>
        <p:blipFill>
          <a:blip r:embed="rId4"/>
          <a:stretch>
            <a:fillRect/>
          </a:stretch>
        </p:blipFill>
        <p:spPr>
          <a:xfrm>
            <a:off x="801296" y="2361277"/>
            <a:ext cx="4564720" cy="3826452"/>
          </a:xfrm>
          <a:prstGeom prst="rect">
            <a:avLst/>
          </a:prstGeom>
        </p:spPr>
      </p:pic>
      <p:pic>
        <p:nvPicPr>
          <p:cNvPr id="9" name="Picture 8">
            <a:extLst>
              <a:ext uri="{FF2B5EF4-FFF2-40B4-BE49-F238E27FC236}">
                <a16:creationId xmlns:a16="http://schemas.microsoft.com/office/drawing/2014/main" id="{C3A94A05-3B01-D564-3616-46448D2BECF7}"/>
              </a:ext>
            </a:extLst>
          </p:cNvPr>
          <p:cNvPicPr>
            <a:picLocks noChangeAspect="1"/>
          </p:cNvPicPr>
          <p:nvPr/>
        </p:nvPicPr>
        <p:blipFill>
          <a:blip r:embed="rId5"/>
          <a:stretch>
            <a:fillRect/>
          </a:stretch>
        </p:blipFill>
        <p:spPr>
          <a:xfrm>
            <a:off x="5366016" y="2357697"/>
            <a:ext cx="6522872" cy="3664874"/>
          </a:xfrm>
          <a:prstGeom prst="rect">
            <a:avLst/>
          </a:prstGeom>
        </p:spPr>
      </p:pic>
    </p:spTree>
    <p:extLst>
      <p:ext uri="{BB962C8B-B14F-4D97-AF65-F5344CB8AC3E}">
        <p14:creationId xmlns:p14="http://schemas.microsoft.com/office/powerpoint/2010/main" val="6885749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themeOverride>
</file>

<file path=ppt/theme/themeOverride2.xml><?xml version="1.0" encoding="utf-8"?>
<a:themeOverride xmlns:a="http://schemas.openxmlformats.org/drawingml/2006/main">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453AF4-4FB0-4B39-9296-55DED383E9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D7C3E5-1734-4636-9EC5-AEB06BF1FB2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C5C2001-E626-4890-B405-22B5BD1CB05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1392</TotalTime>
  <Words>2396</Words>
  <Application>Microsoft Office PowerPoint</Application>
  <PresentationFormat>Widescreen</PresentationFormat>
  <Paragraphs>325</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 Narrow</vt:lpstr>
      <vt:lpstr>Calibri</vt:lpstr>
      <vt:lpstr>Century Gothic</vt:lpstr>
      <vt:lpstr>Rockwell Condensed</vt:lpstr>
      <vt:lpstr>Tw Cen MT</vt:lpstr>
      <vt:lpstr>Wingdings</vt:lpstr>
      <vt:lpstr>Wingdings 3</vt:lpstr>
      <vt:lpstr>Ion Boardroom</vt:lpstr>
      <vt:lpstr>Sales Predictive Analytics     CHUA KEE SIONG (Rick) CAPSTONE AI &amp; MACHINE LEARNING DEVELOPER PROJECT </vt:lpstr>
      <vt:lpstr>Problem Statement </vt:lpstr>
      <vt:lpstr>System architecture &amp;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Best Model Performance Metric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Rick Chua</dc:creator>
  <cp:lastModifiedBy>Rick Chua</cp:lastModifiedBy>
  <cp:revision>81</cp:revision>
  <dcterms:created xsi:type="dcterms:W3CDTF">2025-07-07T04:18:06Z</dcterms:created>
  <dcterms:modified xsi:type="dcterms:W3CDTF">2025-07-14T03:26:34Z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